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332" r:id="rId2"/>
    <p:sldId id="309" r:id="rId3"/>
    <p:sldId id="335" r:id="rId4"/>
    <p:sldId id="342" r:id="rId5"/>
    <p:sldId id="314" r:id="rId6"/>
    <p:sldId id="339" r:id="rId7"/>
    <p:sldId id="338" r:id="rId8"/>
    <p:sldId id="313" r:id="rId9"/>
    <p:sldId id="341" r:id="rId10"/>
    <p:sldId id="334" r:id="rId11"/>
    <p:sldId id="343" r:id="rId12"/>
    <p:sldId id="344" r:id="rId13"/>
    <p:sldId id="345" r:id="rId14"/>
    <p:sldId id="337" r:id="rId15"/>
    <p:sldId id="279" r:id="rId16"/>
    <p:sldId id="336" r:id="rId17"/>
    <p:sldId id="328" r:id="rId18"/>
    <p:sldId id="316" r:id="rId19"/>
    <p:sldId id="333" r:id="rId20"/>
    <p:sldId id="331" r:id="rId21"/>
    <p:sldId id="312" r:id="rId22"/>
    <p:sldId id="321" r:id="rId23"/>
    <p:sldId id="297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许移庆" initials="许移庆" lastIdx="9" clrIdx="0">
    <p:extLst>
      <p:ext uri="{19B8F6BF-5375-455C-9EA6-DF929625EA0E}">
        <p15:presenceInfo xmlns:p15="http://schemas.microsoft.com/office/powerpoint/2012/main" userId="S-1-5-21-3457073295-126755266-1417522348-96585" providerId="AD"/>
      </p:ext>
    </p:extLst>
  </p:cmAuthor>
  <p:cmAuthor id="2" name="程长胜" initials="程长胜" lastIdx="1" clrIdx="1">
    <p:extLst>
      <p:ext uri="{19B8F6BF-5375-455C-9EA6-DF929625EA0E}">
        <p15:presenceInfo xmlns:p15="http://schemas.microsoft.com/office/powerpoint/2012/main" userId="S-1-5-21-3457073295-126755266-1417522348-14593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82BB"/>
    <a:srgbClr val="0093CA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4322" autoAdjust="0"/>
  </p:normalViewPr>
  <p:slideViewPr>
    <p:cSldViewPr snapToGrid="0" snapToObjects="1">
      <p:cViewPr varScale="1">
        <p:scale>
          <a:sx n="66" d="100"/>
          <a:sy n="66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044F08-BE89-44D4-8BDB-CF3803E4DA47}" type="doc">
      <dgm:prSet loTypeId="urn:microsoft.com/office/officeart/2005/8/layout/radial4" loCatId="relationship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9F15DB89-CD88-40E1-9733-294CE6CCE5D1}">
      <dgm:prSet phldrT="[文本]"/>
      <dgm:spPr/>
      <dgm:t>
        <a:bodyPr/>
        <a:lstStyle/>
        <a:p>
          <a:r>
            <a:rPr lang="zh-CN" altLang="en-US" dirty="0" smtClean="0"/>
            <a:t>文档与代码</a:t>
          </a:r>
          <a:endParaRPr lang="en-US" altLang="zh-CN" dirty="0" smtClean="0"/>
        </a:p>
        <a:p>
          <a:r>
            <a:rPr lang="zh-CN" altLang="en-US" dirty="0" smtClean="0"/>
            <a:t>管理</a:t>
          </a:r>
          <a:endParaRPr lang="zh-CN" altLang="en-US" dirty="0"/>
        </a:p>
      </dgm:t>
    </dgm:pt>
    <dgm:pt modelId="{F837F9A1-2DD4-4F58-A7C7-F3989A740375}" type="parTrans" cxnId="{F6AFE8FA-780E-4448-A39E-934AF1FF93E9}">
      <dgm:prSet/>
      <dgm:spPr/>
      <dgm:t>
        <a:bodyPr/>
        <a:lstStyle/>
        <a:p>
          <a:endParaRPr lang="zh-CN" altLang="en-US"/>
        </a:p>
      </dgm:t>
    </dgm:pt>
    <dgm:pt modelId="{755FDE0D-5D37-49A9-8740-2D9F616B616D}" type="sibTrans" cxnId="{F6AFE8FA-780E-4448-A39E-934AF1FF93E9}">
      <dgm:prSet/>
      <dgm:spPr/>
      <dgm:t>
        <a:bodyPr/>
        <a:lstStyle/>
        <a:p>
          <a:endParaRPr lang="zh-CN" altLang="en-US"/>
        </a:p>
      </dgm:t>
    </dgm:pt>
    <dgm:pt modelId="{F0A72B16-6867-4457-928F-DF930A94321A}">
      <dgm:prSet phldrT="[文本]"/>
      <dgm:spPr/>
      <dgm:t>
        <a:bodyPr/>
        <a:lstStyle/>
        <a:p>
          <a:r>
            <a:rPr lang="zh-CN" altLang="en-US" dirty="0" smtClean="0"/>
            <a:t>设计增效</a:t>
          </a:r>
          <a:endParaRPr lang="en-US" altLang="zh-CN" dirty="0" smtClean="0"/>
        </a:p>
        <a:p>
          <a:r>
            <a:rPr lang="zh-CN" altLang="en-US" dirty="0" smtClean="0"/>
            <a:t>提供设计依据，辅助设计与选型，增强设计可靠性。</a:t>
          </a:r>
          <a:endParaRPr lang="zh-CN" altLang="en-US" dirty="0"/>
        </a:p>
      </dgm:t>
    </dgm:pt>
    <dgm:pt modelId="{6FD16E11-4635-404C-A9DE-9CB3A4F35BB0}" type="parTrans" cxnId="{E8D36935-5B95-4D1D-8058-70AC6E358FA5}">
      <dgm:prSet/>
      <dgm:spPr/>
      <dgm:t>
        <a:bodyPr/>
        <a:lstStyle/>
        <a:p>
          <a:endParaRPr lang="zh-CN" altLang="en-US"/>
        </a:p>
      </dgm:t>
    </dgm:pt>
    <dgm:pt modelId="{333B8A91-8252-46E8-B51D-CC075766C023}" type="sibTrans" cxnId="{E8D36935-5B95-4D1D-8058-70AC6E358FA5}">
      <dgm:prSet/>
      <dgm:spPr/>
      <dgm:t>
        <a:bodyPr/>
        <a:lstStyle/>
        <a:p>
          <a:endParaRPr lang="zh-CN" altLang="en-US"/>
        </a:p>
      </dgm:t>
    </dgm:pt>
    <dgm:pt modelId="{9AA5A78A-5B5B-4C47-9480-EF728EF7B0BB}">
      <dgm:prSet phldrT="[文本]"/>
      <dgm:spPr/>
      <dgm:t>
        <a:bodyPr/>
        <a:lstStyle/>
        <a:p>
          <a:r>
            <a:rPr lang="zh-CN" altLang="en-US" dirty="0" smtClean="0"/>
            <a:t>测试手段多样化</a:t>
          </a:r>
          <a:endParaRPr lang="en-US" altLang="zh-CN" dirty="0" smtClean="0"/>
        </a:p>
        <a:p>
          <a:r>
            <a:rPr lang="zh-CN" altLang="en-US" dirty="0" smtClean="0"/>
            <a:t>搭建测试半实物仿真测试平台，服务自研变流器进行故障工况与特殊工况测试。</a:t>
          </a:r>
          <a:endParaRPr lang="zh-CN" altLang="en-US" dirty="0"/>
        </a:p>
      </dgm:t>
    </dgm:pt>
    <dgm:pt modelId="{AC097D7C-6BE5-423A-AE68-C41DAE06DE2C}" type="parTrans" cxnId="{E3E08058-DE6D-4C1C-9984-65E259437693}">
      <dgm:prSet/>
      <dgm:spPr/>
      <dgm:t>
        <a:bodyPr/>
        <a:lstStyle/>
        <a:p>
          <a:endParaRPr lang="zh-CN" altLang="en-US"/>
        </a:p>
      </dgm:t>
    </dgm:pt>
    <dgm:pt modelId="{6B44642A-0E82-4EF0-BBD7-3BD9A9FD9BC4}" type="sibTrans" cxnId="{E3E08058-DE6D-4C1C-9984-65E259437693}">
      <dgm:prSet/>
      <dgm:spPr/>
      <dgm:t>
        <a:bodyPr/>
        <a:lstStyle/>
        <a:p>
          <a:endParaRPr lang="zh-CN" altLang="en-US"/>
        </a:p>
      </dgm:t>
    </dgm:pt>
    <dgm:pt modelId="{6684142A-7FAF-428B-90EA-48231130426F}">
      <dgm:prSet phldrT="[文本]"/>
      <dgm:spPr/>
      <dgm:t>
        <a:bodyPr/>
        <a:lstStyle/>
        <a:p>
          <a:r>
            <a:rPr lang="zh-CN" altLang="en-US" dirty="0" smtClean="0"/>
            <a:t>数据分析</a:t>
          </a:r>
          <a:endParaRPr lang="en-US" altLang="zh-CN" dirty="0" smtClean="0"/>
        </a:p>
        <a:p>
          <a:r>
            <a:rPr lang="zh-CN" altLang="en-US" dirty="0" smtClean="0"/>
            <a:t>打通数据通道，提高有效数据的获取能力。</a:t>
          </a:r>
          <a:endParaRPr lang="en-US" altLang="zh-CN" dirty="0" smtClean="0"/>
        </a:p>
        <a:p>
          <a:r>
            <a:rPr lang="zh-CN" altLang="en-US" dirty="0" smtClean="0"/>
            <a:t>利用数据分析手段将数据转化为系统状态的判断或预测结果。</a:t>
          </a:r>
          <a:endParaRPr lang="en-US" altLang="zh-CN" dirty="0" smtClean="0"/>
        </a:p>
      </dgm:t>
    </dgm:pt>
    <dgm:pt modelId="{472720EF-3CF4-4AB6-AE23-F6265A3B3AA2}" type="parTrans" cxnId="{159E534F-3CE5-44E1-B835-0E94702F0210}">
      <dgm:prSet/>
      <dgm:spPr/>
      <dgm:t>
        <a:bodyPr/>
        <a:lstStyle/>
        <a:p>
          <a:endParaRPr lang="zh-CN" altLang="en-US"/>
        </a:p>
      </dgm:t>
    </dgm:pt>
    <dgm:pt modelId="{234FCB7D-88FC-42A0-927F-1554491954AC}" type="sibTrans" cxnId="{159E534F-3CE5-44E1-B835-0E94702F0210}">
      <dgm:prSet/>
      <dgm:spPr/>
      <dgm:t>
        <a:bodyPr/>
        <a:lstStyle/>
        <a:p>
          <a:endParaRPr lang="zh-CN" altLang="en-US"/>
        </a:p>
      </dgm:t>
    </dgm:pt>
    <dgm:pt modelId="{72A6CAAC-185F-4226-8489-2045DD4001F1}" type="pres">
      <dgm:prSet presAssocID="{76044F08-BE89-44D4-8BDB-CF3803E4DA47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4C896284-B766-456D-B4F2-87B3B75D92CB}" type="pres">
      <dgm:prSet presAssocID="{9F15DB89-CD88-40E1-9733-294CE6CCE5D1}" presName="centerShape" presStyleLbl="node0" presStyleIdx="0" presStyleCnt="1" custScaleX="83169" custScaleY="58954"/>
      <dgm:spPr/>
    </dgm:pt>
    <dgm:pt modelId="{0675FF3D-2377-488E-BD48-55ECA23B9FEA}" type="pres">
      <dgm:prSet presAssocID="{6FD16E11-4635-404C-A9DE-9CB3A4F35BB0}" presName="parTrans" presStyleLbl="bgSibTrans2D1" presStyleIdx="0" presStyleCnt="3"/>
      <dgm:spPr/>
    </dgm:pt>
    <dgm:pt modelId="{8D0CFC25-0449-43C8-84ED-33026B3423F0}" type="pres">
      <dgm:prSet presAssocID="{F0A72B16-6867-4457-928F-DF930A94321A}" presName="node" presStyleLbl="node1" presStyleIdx="0" presStyleCnt="3">
        <dgm:presLayoutVars>
          <dgm:bulletEnabled val="1"/>
        </dgm:presLayoutVars>
      </dgm:prSet>
      <dgm:spPr/>
    </dgm:pt>
    <dgm:pt modelId="{6BD20DBD-6E10-4459-BA04-03F8A1F5AD9D}" type="pres">
      <dgm:prSet presAssocID="{AC097D7C-6BE5-423A-AE68-C41DAE06DE2C}" presName="parTrans" presStyleLbl="bgSibTrans2D1" presStyleIdx="1" presStyleCnt="3"/>
      <dgm:spPr/>
    </dgm:pt>
    <dgm:pt modelId="{E4A383AF-B812-4B18-AE3A-76CBBF6EB59D}" type="pres">
      <dgm:prSet presAssocID="{9AA5A78A-5B5B-4C47-9480-EF728EF7B0BB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ABCD849-C0C7-44DF-87DB-B4529D4AC872}" type="pres">
      <dgm:prSet presAssocID="{472720EF-3CF4-4AB6-AE23-F6265A3B3AA2}" presName="parTrans" presStyleLbl="bgSibTrans2D1" presStyleIdx="2" presStyleCnt="3"/>
      <dgm:spPr/>
    </dgm:pt>
    <dgm:pt modelId="{049E3DB8-26DF-4CB5-A267-5B6F8246B4F3}" type="pres">
      <dgm:prSet presAssocID="{6684142A-7FAF-428B-90EA-48231130426F}" presName="node" presStyleLbl="node1" presStyleIdx="2" presStyleCnt="3">
        <dgm:presLayoutVars>
          <dgm:bulletEnabled val="1"/>
        </dgm:presLayoutVars>
      </dgm:prSet>
      <dgm:spPr/>
    </dgm:pt>
  </dgm:ptLst>
  <dgm:cxnLst>
    <dgm:cxn modelId="{5F4139C6-8738-4100-BB95-03B21A078926}" type="presOf" srcId="{6FD16E11-4635-404C-A9DE-9CB3A4F35BB0}" destId="{0675FF3D-2377-488E-BD48-55ECA23B9FEA}" srcOrd="0" destOrd="0" presId="urn:microsoft.com/office/officeart/2005/8/layout/radial4"/>
    <dgm:cxn modelId="{AD799E46-6FDD-4DCE-AEF5-606634FBEDD2}" type="presOf" srcId="{6684142A-7FAF-428B-90EA-48231130426F}" destId="{049E3DB8-26DF-4CB5-A267-5B6F8246B4F3}" srcOrd="0" destOrd="0" presId="urn:microsoft.com/office/officeart/2005/8/layout/radial4"/>
    <dgm:cxn modelId="{1D9165EF-2DA3-4E21-ADAA-CD11C1E28488}" type="presOf" srcId="{472720EF-3CF4-4AB6-AE23-F6265A3B3AA2}" destId="{0ABCD849-C0C7-44DF-87DB-B4529D4AC872}" srcOrd="0" destOrd="0" presId="urn:microsoft.com/office/officeart/2005/8/layout/radial4"/>
    <dgm:cxn modelId="{F6AFE8FA-780E-4448-A39E-934AF1FF93E9}" srcId="{76044F08-BE89-44D4-8BDB-CF3803E4DA47}" destId="{9F15DB89-CD88-40E1-9733-294CE6CCE5D1}" srcOrd="0" destOrd="0" parTransId="{F837F9A1-2DD4-4F58-A7C7-F3989A740375}" sibTransId="{755FDE0D-5D37-49A9-8740-2D9F616B616D}"/>
    <dgm:cxn modelId="{9715365B-E683-4C98-B6E3-A63166FDFA44}" type="presOf" srcId="{9AA5A78A-5B5B-4C47-9480-EF728EF7B0BB}" destId="{E4A383AF-B812-4B18-AE3A-76CBBF6EB59D}" srcOrd="0" destOrd="0" presId="urn:microsoft.com/office/officeart/2005/8/layout/radial4"/>
    <dgm:cxn modelId="{FB375DEC-8A9C-4200-84F1-573808EA57DC}" type="presOf" srcId="{76044F08-BE89-44D4-8BDB-CF3803E4DA47}" destId="{72A6CAAC-185F-4226-8489-2045DD4001F1}" srcOrd="0" destOrd="0" presId="urn:microsoft.com/office/officeart/2005/8/layout/radial4"/>
    <dgm:cxn modelId="{301608F3-D2D0-4ED1-96E5-2F86EFB61C4B}" type="presOf" srcId="{F0A72B16-6867-4457-928F-DF930A94321A}" destId="{8D0CFC25-0449-43C8-84ED-33026B3423F0}" srcOrd="0" destOrd="0" presId="urn:microsoft.com/office/officeart/2005/8/layout/radial4"/>
    <dgm:cxn modelId="{E3E08058-DE6D-4C1C-9984-65E259437693}" srcId="{9F15DB89-CD88-40E1-9733-294CE6CCE5D1}" destId="{9AA5A78A-5B5B-4C47-9480-EF728EF7B0BB}" srcOrd="1" destOrd="0" parTransId="{AC097D7C-6BE5-423A-AE68-C41DAE06DE2C}" sibTransId="{6B44642A-0E82-4EF0-BBD7-3BD9A9FD9BC4}"/>
    <dgm:cxn modelId="{B1A4B811-8656-4C1D-9A0E-49DDE2949A47}" type="presOf" srcId="{9F15DB89-CD88-40E1-9733-294CE6CCE5D1}" destId="{4C896284-B766-456D-B4F2-87B3B75D92CB}" srcOrd="0" destOrd="0" presId="urn:microsoft.com/office/officeart/2005/8/layout/radial4"/>
    <dgm:cxn modelId="{159E534F-3CE5-44E1-B835-0E94702F0210}" srcId="{9F15DB89-CD88-40E1-9733-294CE6CCE5D1}" destId="{6684142A-7FAF-428B-90EA-48231130426F}" srcOrd="2" destOrd="0" parTransId="{472720EF-3CF4-4AB6-AE23-F6265A3B3AA2}" sibTransId="{234FCB7D-88FC-42A0-927F-1554491954AC}"/>
    <dgm:cxn modelId="{E8D36935-5B95-4D1D-8058-70AC6E358FA5}" srcId="{9F15DB89-CD88-40E1-9733-294CE6CCE5D1}" destId="{F0A72B16-6867-4457-928F-DF930A94321A}" srcOrd="0" destOrd="0" parTransId="{6FD16E11-4635-404C-A9DE-9CB3A4F35BB0}" sibTransId="{333B8A91-8252-46E8-B51D-CC075766C023}"/>
    <dgm:cxn modelId="{8449E7BE-88BB-4F2C-A56F-8527D130F239}" type="presOf" srcId="{AC097D7C-6BE5-423A-AE68-C41DAE06DE2C}" destId="{6BD20DBD-6E10-4459-BA04-03F8A1F5AD9D}" srcOrd="0" destOrd="0" presId="urn:microsoft.com/office/officeart/2005/8/layout/radial4"/>
    <dgm:cxn modelId="{B41AFD1E-3AE5-428E-8CAD-33E70E771FB5}" type="presParOf" srcId="{72A6CAAC-185F-4226-8489-2045DD4001F1}" destId="{4C896284-B766-456D-B4F2-87B3B75D92CB}" srcOrd="0" destOrd="0" presId="urn:microsoft.com/office/officeart/2005/8/layout/radial4"/>
    <dgm:cxn modelId="{4F4DC246-4456-47FD-8F88-EB634487CC8A}" type="presParOf" srcId="{72A6CAAC-185F-4226-8489-2045DD4001F1}" destId="{0675FF3D-2377-488E-BD48-55ECA23B9FEA}" srcOrd="1" destOrd="0" presId="urn:microsoft.com/office/officeart/2005/8/layout/radial4"/>
    <dgm:cxn modelId="{37078A42-5BC9-4D88-B798-D2FF4EC00BA6}" type="presParOf" srcId="{72A6CAAC-185F-4226-8489-2045DD4001F1}" destId="{8D0CFC25-0449-43C8-84ED-33026B3423F0}" srcOrd="2" destOrd="0" presId="urn:microsoft.com/office/officeart/2005/8/layout/radial4"/>
    <dgm:cxn modelId="{608BD1F3-37D9-4816-BAFC-AD663B4F8E58}" type="presParOf" srcId="{72A6CAAC-185F-4226-8489-2045DD4001F1}" destId="{6BD20DBD-6E10-4459-BA04-03F8A1F5AD9D}" srcOrd="3" destOrd="0" presId="urn:microsoft.com/office/officeart/2005/8/layout/radial4"/>
    <dgm:cxn modelId="{531A8F27-7909-4C16-A70B-D7AB90B39709}" type="presParOf" srcId="{72A6CAAC-185F-4226-8489-2045DD4001F1}" destId="{E4A383AF-B812-4B18-AE3A-76CBBF6EB59D}" srcOrd="4" destOrd="0" presId="urn:microsoft.com/office/officeart/2005/8/layout/radial4"/>
    <dgm:cxn modelId="{D43B6AC5-4D91-4EA6-8933-A20AF4032BA1}" type="presParOf" srcId="{72A6CAAC-185F-4226-8489-2045DD4001F1}" destId="{0ABCD849-C0C7-44DF-87DB-B4529D4AC872}" srcOrd="5" destOrd="0" presId="urn:microsoft.com/office/officeart/2005/8/layout/radial4"/>
    <dgm:cxn modelId="{42FD2D08-69BA-4F18-AD24-B64996FE321A}" type="presParOf" srcId="{72A6CAAC-185F-4226-8489-2045DD4001F1}" destId="{049E3DB8-26DF-4CB5-A267-5B6F8246B4F3}" srcOrd="6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429A81-E789-492F-A82D-C5E30D4012E9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ADF5577E-92A2-472B-8F92-8EB0F54B45E8}">
      <dgm:prSet phldrT="[文本]"/>
      <dgm:spPr/>
      <dgm:t>
        <a:bodyPr/>
        <a:lstStyle/>
        <a:p>
          <a:r>
            <a:rPr lang="zh-CN" altLang="en-US" dirty="0" smtClean="0"/>
            <a:t>文档与代码</a:t>
          </a:r>
          <a:endParaRPr lang="en-US" altLang="zh-CN" dirty="0" smtClean="0"/>
        </a:p>
        <a:p>
          <a:r>
            <a:rPr lang="zh-CN" altLang="en-US" dirty="0" smtClean="0"/>
            <a:t>管理</a:t>
          </a:r>
          <a:endParaRPr lang="zh-CN" altLang="en-US" dirty="0"/>
        </a:p>
      </dgm:t>
    </dgm:pt>
    <dgm:pt modelId="{79B564B2-8EB8-4946-9837-E89D78D5759A}" type="parTrans" cxnId="{C4371C17-6305-4507-A54F-50E360C1B996}">
      <dgm:prSet/>
      <dgm:spPr/>
      <dgm:t>
        <a:bodyPr/>
        <a:lstStyle/>
        <a:p>
          <a:endParaRPr lang="zh-CN" altLang="en-US"/>
        </a:p>
      </dgm:t>
    </dgm:pt>
    <dgm:pt modelId="{F6BE79C5-322F-4400-B11D-8FD580E1ACD6}" type="sibTrans" cxnId="{C4371C17-6305-4507-A54F-50E360C1B996}">
      <dgm:prSet/>
      <dgm:spPr/>
      <dgm:t>
        <a:bodyPr/>
        <a:lstStyle/>
        <a:p>
          <a:endParaRPr lang="zh-CN" altLang="en-US"/>
        </a:p>
      </dgm:t>
    </dgm:pt>
    <dgm:pt modelId="{05FE1E65-5827-49DD-A232-20F93A880B3B}">
      <dgm:prSet phldrT="[文本]"/>
      <dgm:spPr/>
      <dgm:t>
        <a:bodyPr/>
        <a:lstStyle/>
        <a:p>
          <a:r>
            <a:rPr lang="zh-CN" altLang="en-US" dirty="0" smtClean="0"/>
            <a:t>文档与代码版本管理系统搭建，考虑历史文件的安全与备份问题。</a:t>
          </a:r>
          <a:endParaRPr lang="zh-CN" altLang="en-US" dirty="0"/>
        </a:p>
      </dgm:t>
    </dgm:pt>
    <dgm:pt modelId="{43407E34-2EB0-4215-AD78-AA6CC33C56C5}" type="parTrans" cxnId="{E7859A2B-86B7-453D-8154-58A76BB03954}">
      <dgm:prSet/>
      <dgm:spPr/>
      <dgm:t>
        <a:bodyPr/>
        <a:lstStyle/>
        <a:p>
          <a:endParaRPr lang="zh-CN" altLang="en-US"/>
        </a:p>
      </dgm:t>
    </dgm:pt>
    <dgm:pt modelId="{E90BEBEF-24AE-447F-8FFC-31594FB5E06C}" type="sibTrans" cxnId="{E7859A2B-86B7-453D-8154-58A76BB03954}">
      <dgm:prSet/>
      <dgm:spPr/>
      <dgm:t>
        <a:bodyPr/>
        <a:lstStyle/>
        <a:p>
          <a:endParaRPr lang="zh-CN" altLang="en-US"/>
        </a:p>
      </dgm:t>
    </dgm:pt>
    <dgm:pt modelId="{A3B983FF-BFA3-4C7C-B212-89AD2DB8017A}">
      <dgm:prSet phldrT="[文本]"/>
      <dgm:spPr/>
      <dgm:t>
        <a:bodyPr/>
        <a:lstStyle/>
        <a:p>
          <a:r>
            <a:rPr lang="zh-CN" altLang="en-US" dirty="0" smtClean="0"/>
            <a:t>设计增效</a:t>
          </a:r>
          <a:endParaRPr lang="zh-CN" altLang="en-US" dirty="0"/>
        </a:p>
      </dgm:t>
    </dgm:pt>
    <dgm:pt modelId="{E30BC56D-4B60-4CEF-A87E-AF5DCABC73BA}" type="parTrans" cxnId="{C987563B-2669-4CE0-9999-A87328CD2A1A}">
      <dgm:prSet/>
      <dgm:spPr/>
      <dgm:t>
        <a:bodyPr/>
        <a:lstStyle/>
        <a:p>
          <a:endParaRPr lang="zh-CN" altLang="en-US"/>
        </a:p>
      </dgm:t>
    </dgm:pt>
    <dgm:pt modelId="{317F801A-DD3D-4F65-ABF1-1D33A76FFB0E}" type="sibTrans" cxnId="{C987563B-2669-4CE0-9999-A87328CD2A1A}">
      <dgm:prSet/>
      <dgm:spPr/>
      <dgm:t>
        <a:bodyPr/>
        <a:lstStyle/>
        <a:p>
          <a:endParaRPr lang="zh-CN" altLang="en-US"/>
        </a:p>
      </dgm:t>
    </dgm:pt>
    <dgm:pt modelId="{697A3001-0B26-447A-A599-338F4F951BA4}">
      <dgm:prSet phldrT="[文本]"/>
      <dgm:spPr/>
      <dgm:t>
        <a:bodyPr/>
        <a:lstStyle/>
        <a:p>
          <a:r>
            <a:rPr lang="zh-CN" altLang="en-US" dirty="0" smtClean="0"/>
            <a:t>提供设计依据</a:t>
          </a:r>
          <a:endParaRPr lang="zh-CN" altLang="en-US" dirty="0"/>
        </a:p>
      </dgm:t>
    </dgm:pt>
    <dgm:pt modelId="{3153DA83-FBD2-4EDB-8279-1F0B64288070}" type="parTrans" cxnId="{892E33E1-672B-4954-A479-D8EB03E219BB}">
      <dgm:prSet/>
      <dgm:spPr/>
      <dgm:t>
        <a:bodyPr/>
        <a:lstStyle/>
        <a:p>
          <a:endParaRPr lang="zh-CN" altLang="en-US"/>
        </a:p>
      </dgm:t>
    </dgm:pt>
    <dgm:pt modelId="{56BC9A94-9EDB-4C94-A4C8-D3C99D69EB76}" type="sibTrans" cxnId="{892E33E1-672B-4954-A479-D8EB03E219BB}">
      <dgm:prSet/>
      <dgm:spPr/>
      <dgm:t>
        <a:bodyPr/>
        <a:lstStyle/>
        <a:p>
          <a:endParaRPr lang="zh-CN" altLang="en-US"/>
        </a:p>
      </dgm:t>
    </dgm:pt>
    <dgm:pt modelId="{6728FC55-954B-476A-904E-776953C2F4A9}">
      <dgm:prSet phldrT="[文本]"/>
      <dgm:spPr/>
      <dgm:t>
        <a:bodyPr/>
        <a:lstStyle/>
        <a:p>
          <a:r>
            <a:rPr lang="zh-CN" altLang="en-US" dirty="0" smtClean="0"/>
            <a:t>测试手段多样化</a:t>
          </a:r>
          <a:endParaRPr lang="zh-CN" altLang="en-US" dirty="0"/>
        </a:p>
      </dgm:t>
    </dgm:pt>
    <dgm:pt modelId="{1B26C96B-26E4-4E8F-9A1C-4AB4FD7AD4AB}" type="parTrans" cxnId="{54324F86-93E9-4704-ACC6-63B640E9310C}">
      <dgm:prSet/>
      <dgm:spPr/>
      <dgm:t>
        <a:bodyPr/>
        <a:lstStyle/>
        <a:p>
          <a:endParaRPr lang="zh-CN" altLang="en-US"/>
        </a:p>
      </dgm:t>
    </dgm:pt>
    <dgm:pt modelId="{33EE9045-4324-4EB1-9827-A1ACF8172AC1}" type="sibTrans" cxnId="{54324F86-93E9-4704-ACC6-63B640E9310C}">
      <dgm:prSet/>
      <dgm:spPr/>
      <dgm:t>
        <a:bodyPr/>
        <a:lstStyle/>
        <a:p>
          <a:endParaRPr lang="zh-CN" altLang="en-US"/>
        </a:p>
      </dgm:t>
    </dgm:pt>
    <dgm:pt modelId="{C147634A-1430-48DA-96FB-446B6AC2BBBC}">
      <dgm:prSet phldrT="[文本]"/>
      <dgm:spPr/>
      <dgm:t>
        <a:bodyPr/>
        <a:lstStyle/>
        <a:p>
          <a:r>
            <a:rPr lang="zh-CN" altLang="en-US" dirty="0" smtClean="0"/>
            <a:t>搭建测试半实物仿真测试平台，服务自研变流器进行故障工况与特殊工况测试。</a:t>
          </a:r>
          <a:endParaRPr lang="zh-CN" altLang="en-US" dirty="0"/>
        </a:p>
      </dgm:t>
    </dgm:pt>
    <dgm:pt modelId="{E1D4681E-2840-4BFB-85C2-E868BD0C85C8}" type="parTrans" cxnId="{B3CC37A1-CA0F-4C4C-B8E5-1534A26A4A45}">
      <dgm:prSet/>
      <dgm:spPr/>
      <dgm:t>
        <a:bodyPr/>
        <a:lstStyle/>
        <a:p>
          <a:endParaRPr lang="zh-CN" altLang="en-US"/>
        </a:p>
      </dgm:t>
    </dgm:pt>
    <dgm:pt modelId="{BDEA6F3F-A483-44C2-B8D4-2E9C6070BA95}" type="sibTrans" cxnId="{B3CC37A1-CA0F-4C4C-B8E5-1534A26A4A45}">
      <dgm:prSet/>
      <dgm:spPr/>
      <dgm:t>
        <a:bodyPr/>
        <a:lstStyle/>
        <a:p>
          <a:endParaRPr lang="zh-CN" altLang="en-US"/>
        </a:p>
      </dgm:t>
    </dgm:pt>
    <dgm:pt modelId="{E6F9CAF2-D894-4707-BA57-F44521E2B276}">
      <dgm:prSet/>
      <dgm:spPr/>
      <dgm:t>
        <a:bodyPr/>
        <a:lstStyle/>
        <a:p>
          <a:r>
            <a:rPr lang="zh-CN" altLang="en-US" smtClean="0"/>
            <a:t>数据分析</a:t>
          </a:r>
          <a:endParaRPr lang="en-US" altLang="zh-CN" dirty="0" smtClean="0"/>
        </a:p>
      </dgm:t>
    </dgm:pt>
    <dgm:pt modelId="{FA5F0B1F-D09F-4F2B-A620-11E41DBF166D}" type="parTrans" cxnId="{8CAA063E-9B86-4614-BEA4-2C7D0655038F}">
      <dgm:prSet/>
      <dgm:spPr/>
      <dgm:t>
        <a:bodyPr/>
        <a:lstStyle/>
        <a:p>
          <a:endParaRPr lang="zh-CN" altLang="en-US"/>
        </a:p>
      </dgm:t>
    </dgm:pt>
    <dgm:pt modelId="{B583018F-601B-43AD-8C4D-FB2764AB7B68}" type="sibTrans" cxnId="{8CAA063E-9B86-4614-BEA4-2C7D0655038F}">
      <dgm:prSet/>
      <dgm:spPr/>
      <dgm:t>
        <a:bodyPr/>
        <a:lstStyle/>
        <a:p>
          <a:endParaRPr lang="zh-CN" altLang="en-US"/>
        </a:p>
      </dgm:t>
    </dgm:pt>
    <dgm:pt modelId="{D7A40066-5450-4655-944F-4829862FB0C5}">
      <dgm:prSet phldrT="[文本]"/>
      <dgm:spPr/>
      <dgm:t>
        <a:bodyPr/>
        <a:lstStyle/>
        <a:p>
          <a:r>
            <a:rPr lang="zh-CN" altLang="en-US" dirty="0" smtClean="0"/>
            <a:t>辅助设计与选型</a:t>
          </a:r>
          <a:endParaRPr lang="zh-CN" altLang="en-US" dirty="0"/>
        </a:p>
      </dgm:t>
    </dgm:pt>
    <dgm:pt modelId="{35FD855D-ECDF-4925-A491-CA36E23789D4}" type="parTrans" cxnId="{379E4EFE-51B0-4219-81E6-7B1B0857180E}">
      <dgm:prSet/>
      <dgm:spPr/>
      <dgm:t>
        <a:bodyPr/>
        <a:lstStyle/>
        <a:p>
          <a:endParaRPr lang="zh-CN" altLang="en-US"/>
        </a:p>
      </dgm:t>
    </dgm:pt>
    <dgm:pt modelId="{C8B02855-2028-4702-90A1-02873BF769D8}" type="sibTrans" cxnId="{379E4EFE-51B0-4219-81E6-7B1B0857180E}">
      <dgm:prSet/>
      <dgm:spPr/>
      <dgm:t>
        <a:bodyPr/>
        <a:lstStyle/>
        <a:p>
          <a:endParaRPr lang="zh-CN" altLang="en-US"/>
        </a:p>
      </dgm:t>
    </dgm:pt>
    <dgm:pt modelId="{332BCAC8-CBDC-443D-8770-C5A5C2764658}">
      <dgm:prSet phldrT="[文本]"/>
      <dgm:spPr/>
      <dgm:t>
        <a:bodyPr/>
        <a:lstStyle/>
        <a:p>
          <a:r>
            <a:rPr lang="zh-CN" altLang="en-US" dirty="0" smtClean="0"/>
            <a:t>增强设计可靠性</a:t>
          </a:r>
          <a:endParaRPr lang="zh-CN" altLang="en-US" dirty="0"/>
        </a:p>
      </dgm:t>
    </dgm:pt>
    <dgm:pt modelId="{9EC4A7B1-924B-449B-869C-B52F8065320D}" type="parTrans" cxnId="{8965B5D1-339A-4510-BA29-A0EBA38AFA5E}">
      <dgm:prSet/>
      <dgm:spPr/>
      <dgm:t>
        <a:bodyPr/>
        <a:lstStyle/>
        <a:p>
          <a:endParaRPr lang="zh-CN" altLang="en-US"/>
        </a:p>
      </dgm:t>
    </dgm:pt>
    <dgm:pt modelId="{B692B78B-1AAF-46B0-B559-A264DCED22E6}" type="sibTrans" cxnId="{8965B5D1-339A-4510-BA29-A0EBA38AFA5E}">
      <dgm:prSet/>
      <dgm:spPr/>
      <dgm:t>
        <a:bodyPr/>
        <a:lstStyle/>
        <a:p>
          <a:endParaRPr lang="zh-CN" altLang="en-US"/>
        </a:p>
      </dgm:t>
    </dgm:pt>
    <dgm:pt modelId="{C28FC691-25C5-43CE-B331-30B4DEBC94F8}">
      <dgm:prSet/>
      <dgm:spPr/>
      <dgm:t>
        <a:bodyPr/>
        <a:lstStyle/>
        <a:p>
          <a:r>
            <a:rPr lang="zh-CN" altLang="en-US" dirty="0" smtClean="0"/>
            <a:t>试点打通数据通道，提高有效数据的获取能力。</a:t>
          </a:r>
          <a:endParaRPr lang="zh-CN" altLang="en-US" dirty="0"/>
        </a:p>
      </dgm:t>
    </dgm:pt>
    <dgm:pt modelId="{F8CE13B9-3509-4923-A0A1-30C7198BE5FB}" type="parTrans" cxnId="{CD4DFB7B-5FF4-4E78-8086-07B18E2B7A8A}">
      <dgm:prSet/>
      <dgm:spPr/>
      <dgm:t>
        <a:bodyPr/>
        <a:lstStyle/>
        <a:p>
          <a:endParaRPr lang="zh-CN" altLang="en-US"/>
        </a:p>
      </dgm:t>
    </dgm:pt>
    <dgm:pt modelId="{81BD01F3-AF1A-4F08-A317-52FA50AF58F0}" type="sibTrans" cxnId="{CD4DFB7B-5FF4-4E78-8086-07B18E2B7A8A}">
      <dgm:prSet/>
      <dgm:spPr/>
      <dgm:t>
        <a:bodyPr/>
        <a:lstStyle/>
        <a:p>
          <a:endParaRPr lang="zh-CN" altLang="en-US"/>
        </a:p>
      </dgm:t>
    </dgm:pt>
    <dgm:pt modelId="{B5BF5D83-B968-4783-9CAD-65DBC06963F6}">
      <dgm:prSet/>
      <dgm:spPr/>
      <dgm:t>
        <a:bodyPr/>
        <a:lstStyle/>
        <a:p>
          <a:r>
            <a:rPr lang="zh-CN" altLang="en-US" dirty="0" smtClean="0"/>
            <a:t>利用数据分析手段将数据转化为系统状态的判断或预测结果。</a:t>
          </a:r>
          <a:endParaRPr lang="en-US" altLang="zh-CN" dirty="0" smtClean="0"/>
        </a:p>
      </dgm:t>
    </dgm:pt>
    <dgm:pt modelId="{D6620752-DFA4-43F7-AA62-7779C25AFE88}" type="parTrans" cxnId="{18D6437A-5EF3-49D2-8CA8-8D781AABB255}">
      <dgm:prSet/>
      <dgm:spPr/>
      <dgm:t>
        <a:bodyPr/>
        <a:lstStyle/>
        <a:p>
          <a:endParaRPr lang="zh-CN" altLang="en-US"/>
        </a:p>
      </dgm:t>
    </dgm:pt>
    <dgm:pt modelId="{DDD0EF89-C402-40BA-9DEF-378716C45A50}" type="sibTrans" cxnId="{18D6437A-5EF3-49D2-8CA8-8D781AABB255}">
      <dgm:prSet/>
      <dgm:spPr/>
      <dgm:t>
        <a:bodyPr/>
        <a:lstStyle/>
        <a:p>
          <a:endParaRPr lang="zh-CN" altLang="en-US"/>
        </a:p>
      </dgm:t>
    </dgm:pt>
    <dgm:pt modelId="{EBA48858-A651-491C-B0BB-F49CEA2739C9}">
      <dgm:prSet phldrT="[文本]"/>
      <dgm:spPr/>
      <dgm:t>
        <a:bodyPr/>
        <a:lstStyle/>
        <a:p>
          <a:r>
            <a:rPr lang="zh-CN" altLang="en-US" dirty="0" smtClean="0"/>
            <a:t>提高知识传承</a:t>
          </a:r>
          <a:endParaRPr lang="zh-CN" altLang="en-US" dirty="0"/>
        </a:p>
      </dgm:t>
    </dgm:pt>
    <dgm:pt modelId="{D65E0EC2-B310-47AF-94D8-F2CE70003095}" type="parTrans" cxnId="{DE80F758-C498-45DC-A69B-7C2777B2BE3F}">
      <dgm:prSet/>
      <dgm:spPr/>
      <dgm:t>
        <a:bodyPr/>
        <a:lstStyle/>
        <a:p>
          <a:endParaRPr lang="zh-CN" altLang="en-US"/>
        </a:p>
      </dgm:t>
    </dgm:pt>
    <dgm:pt modelId="{07F4735E-F536-48BD-A703-FF785B861CA7}" type="sibTrans" cxnId="{DE80F758-C498-45DC-A69B-7C2777B2BE3F}">
      <dgm:prSet/>
      <dgm:spPr/>
      <dgm:t>
        <a:bodyPr/>
        <a:lstStyle/>
        <a:p>
          <a:endParaRPr lang="zh-CN" altLang="en-US"/>
        </a:p>
      </dgm:t>
    </dgm:pt>
    <dgm:pt modelId="{1673FBCC-3D24-46FB-A41E-2573494EF55E}" type="pres">
      <dgm:prSet presAssocID="{A7429A81-E789-492F-A82D-C5E30D4012E9}" presName="Name0" presStyleCnt="0">
        <dgm:presLayoutVars>
          <dgm:dir/>
          <dgm:animLvl val="lvl"/>
          <dgm:resizeHandles val="exact"/>
        </dgm:presLayoutVars>
      </dgm:prSet>
      <dgm:spPr/>
    </dgm:pt>
    <dgm:pt modelId="{15A47F81-996F-4CB3-874E-29DE62989BC6}" type="pres">
      <dgm:prSet presAssocID="{ADF5577E-92A2-472B-8F92-8EB0F54B45E8}" presName="composite" presStyleCnt="0"/>
      <dgm:spPr/>
    </dgm:pt>
    <dgm:pt modelId="{F9FC19E7-668D-406B-84F7-8D25DAC1F841}" type="pres">
      <dgm:prSet presAssocID="{ADF5577E-92A2-472B-8F92-8EB0F54B45E8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753A150-B417-4862-9E3E-44976D9F96E0}" type="pres">
      <dgm:prSet presAssocID="{ADF5577E-92A2-472B-8F92-8EB0F54B45E8}" presName="desTx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D632ED7-93B0-4947-8006-7F88CBA38C34}" type="pres">
      <dgm:prSet presAssocID="{F6BE79C5-322F-4400-B11D-8FD580E1ACD6}" presName="space" presStyleCnt="0"/>
      <dgm:spPr/>
    </dgm:pt>
    <dgm:pt modelId="{48640817-1F3C-4908-96DB-7D412457B254}" type="pres">
      <dgm:prSet presAssocID="{A3B983FF-BFA3-4C7C-B212-89AD2DB8017A}" presName="composite" presStyleCnt="0"/>
      <dgm:spPr/>
    </dgm:pt>
    <dgm:pt modelId="{9EAA12CF-0D31-45D4-8099-2E56666F8491}" type="pres">
      <dgm:prSet presAssocID="{A3B983FF-BFA3-4C7C-B212-89AD2DB8017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5AC8EEA-EA3B-4278-BCF6-CCD6F2223E95}" type="pres">
      <dgm:prSet presAssocID="{A3B983FF-BFA3-4C7C-B212-89AD2DB8017A}" presName="desTx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F697074-2642-4E30-BE8D-0BC96E9C79A5}" type="pres">
      <dgm:prSet presAssocID="{317F801A-DD3D-4F65-ABF1-1D33A76FFB0E}" presName="space" presStyleCnt="0"/>
      <dgm:spPr/>
    </dgm:pt>
    <dgm:pt modelId="{6C1F3E30-675D-4EED-A5A8-61D2E4DDD397}" type="pres">
      <dgm:prSet presAssocID="{6728FC55-954B-476A-904E-776953C2F4A9}" presName="composite" presStyleCnt="0"/>
      <dgm:spPr/>
    </dgm:pt>
    <dgm:pt modelId="{C6EB4410-3BC8-4B94-A989-CA6518CF1BAF}" type="pres">
      <dgm:prSet presAssocID="{6728FC55-954B-476A-904E-776953C2F4A9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F1EE02F-D2E7-4D86-97E6-10FB4DACCC4B}" type="pres">
      <dgm:prSet presAssocID="{6728FC55-954B-476A-904E-776953C2F4A9}" presName="desTx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22362E-E489-496F-9FAE-7ECAFDDDFB99}" type="pres">
      <dgm:prSet presAssocID="{33EE9045-4324-4EB1-9827-A1ACF8172AC1}" presName="space" presStyleCnt="0"/>
      <dgm:spPr/>
    </dgm:pt>
    <dgm:pt modelId="{14C968AC-3305-47CB-8130-15602358DE48}" type="pres">
      <dgm:prSet presAssocID="{E6F9CAF2-D894-4707-BA57-F44521E2B276}" presName="composite" presStyleCnt="0"/>
      <dgm:spPr/>
    </dgm:pt>
    <dgm:pt modelId="{1B918BF4-810F-4E01-97A6-A5DBA618967C}" type="pres">
      <dgm:prSet presAssocID="{E6F9CAF2-D894-4707-BA57-F44521E2B276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597D1658-388E-4CEA-8D44-8E8BA4C8B60A}" type="pres">
      <dgm:prSet presAssocID="{E6F9CAF2-D894-4707-BA57-F44521E2B276}" presName="desTx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179C85E-3535-4500-8BEC-A18601A27F7F}" type="presOf" srcId="{E6F9CAF2-D894-4707-BA57-F44521E2B276}" destId="{1B918BF4-810F-4E01-97A6-A5DBA618967C}" srcOrd="0" destOrd="0" presId="urn:microsoft.com/office/officeart/2005/8/layout/hList1"/>
    <dgm:cxn modelId="{8FECE6BE-D53C-4E7C-AFFB-6A5D9E938F94}" type="presOf" srcId="{05FE1E65-5827-49DD-A232-20F93A880B3B}" destId="{4753A150-B417-4862-9E3E-44976D9F96E0}" srcOrd="0" destOrd="0" presId="urn:microsoft.com/office/officeart/2005/8/layout/hList1"/>
    <dgm:cxn modelId="{9C5821EB-FD9C-4D32-B538-8FB313A53A33}" type="presOf" srcId="{697A3001-0B26-447A-A599-338F4F951BA4}" destId="{45AC8EEA-EA3B-4278-BCF6-CCD6F2223E95}" srcOrd="0" destOrd="0" presId="urn:microsoft.com/office/officeart/2005/8/layout/hList1"/>
    <dgm:cxn modelId="{433A6F8F-141C-495D-A2DE-017665E0305E}" type="presOf" srcId="{D7A40066-5450-4655-944F-4829862FB0C5}" destId="{45AC8EEA-EA3B-4278-BCF6-CCD6F2223E95}" srcOrd="0" destOrd="1" presId="urn:microsoft.com/office/officeart/2005/8/layout/hList1"/>
    <dgm:cxn modelId="{8653C00B-D6FD-4E94-82A2-D5CF3C5A31DA}" type="presOf" srcId="{ADF5577E-92A2-472B-8F92-8EB0F54B45E8}" destId="{F9FC19E7-668D-406B-84F7-8D25DAC1F841}" srcOrd="0" destOrd="0" presId="urn:microsoft.com/office/officeart/2005/8/layout/hList1"/>
    <dgm:cxn modelId="{18D6437A-5EF3-49D2-8CA8-8D781AABB255}" srcId="{E6F9CAF2-D894-4707-BA57-F44521E2B276}" destId="{B5BF5D83-B968-4783-9CAD-65DBC06963F6}" srcOrd="1" destOrd="0" parTransId="{D6620752-DFA4-43F7-AA62-7779C25AFE88}" sibTransId="{DDD0EF89-C402-40BA-9DEF-378716C45A50}"/>
    <dgm:cxn modelId="{DE80F758-C498-45DC-A69B-7C2777B2BE3F}" srcId="{ADF5577E-92A2-472B-8F92-8EB0F54B45E8}" destId="{EBA48858-A651-491C-B0BB-F49CEA2739C9}" srcOrd="1" destOrd="0" parTransId="{D65E0EC2-B310-47AF-94D8-F2CE70003095}" sibTransId="{07F4735E-F536-48BD-A703-FF785B861CA7}"/>
    <dgm:cxn modelId="{C8389DC1-88AA-446B-9970-E51A4DFF3234}" type="presOf" srcId="{A3B983FF-BFA3-4C7C-B212-89AD2DB8017A}" destId="{9EAA12CF-0D31-45D4-8099-2E56666F8491}" srcOrd="0" destOrd="0" presId="urn:microsoft.com/office/officeart/2005/8/layout/hList1"/>
    <dgm:cxn modelId="{36BA1E0E-6861-4FFB-B624-92BA2A9A2736}" type="presOf" srcId="{332BCAC8-CBDC-443D-8770-C5A5C2764658}" destId="{45AC8EEA-EA3B-4278-BCF6-CCD6F2223E95}" srcOrd="0" destOrd="2" presId="urn:microsoft.com/office/officeart/2005/8/layout/hList1"/>
    <dgm:cxn modelId="{CD4DFB7B-5FF4-4E78-8086-07B18E2B7A8A}" srcId="{E6F9CAF2-D894-4707-BA57-F44521E2B276}" destId="{C28FC691-25C5-43CE-B331-30B4DEBC94F8}" srcOrd="0" destOrd="0" parTransId="{F8CE13B9-3509-4923-A0A1-30C7198BE5FB}" sibTransId="{81BD01F3-AF1A-4F08-A317-52FA50AF58F0}"/>
    <dgm:cxn modelId="{E7859A2B-86B7-453D-8154-58A76BB03954}" srcId="{ADF5577E-92A2-472B-8F92-8EB0F54B45E8}" destId="{05FE1E65-5827-49DD-A232-20F93A880B3B}" srcOrd="0" destOrd="0" parTransId="{43407E34-2EB0-4215-AD78-AA6CC33C56C5}" sibTransId="{E90BEBEF-24AE-447F-8FFC-31594FB5E06C}"/>
    <dgm:cxn modelId="{0DE1D4C6-88DB-47D2-BC55-13F080FE3B73}" type="presOf" srcId="{C147634A-1430-48DA-96FB-446B6AC2BBBC}" destId="{DF1EE02F-D2E7-4D86-97E6-10FB4DACCC4B}" srcOrd="0" destOrd="0" presId="urn:microsoft.com/office/officeart/2005/8/layout/hList1"/>
    <dgm:cxn modelId="{CECE8E5A-F6CE-49BC-8DB6-1EFB440E7565}" type="presOf" srcId="{C28FC691-25C5-43CE-B331-30B4DEBC94F8}" destId="{597D1658-388E-4CEA-8D44-8E8BA4C8B60A}" srcOrd="0" destOrd="0" presId="urn:microsoft.com/office/officeart/2005/8/layout/hList1"/>
    <dgm:cxn modelId="{8965B5D1-339A-4510-BA29-A0EBA38AFA5E}" srcId="{A3B983FF-BFA3-4C7C-B212-89AD2DB8017A}" destId="{332BCAC8-CBDC-443D-8770-C5A5C2764658}" srcOrd="2" destOrd="0" parTransId="{9EC4A7B1-924B-449B-869C-B52F8065320D}" sibTransId="{B692B78B-1AAF-46B0-B559-A264DCED22E6}"/>
    <dgm:cxn modelId="{A29C1E69-D783-450E-AC96-5FF0839022BF}" type="presOf" srcId="{6728FC55-954B-476A-904E-776953C2F4A9}" destId="{C6EB4410-3BC8-4B94-A989-CA6518CF1BAF}" srcOrd="0" destOrd="0" presId="urn:microsoft.com/office/officeart/2005/8/layout/hList1"/>
    <dgm:cxn modelId="{54324F86-93E9-4704-ACC6-63B640E9310C}" srcId="{A7429A81-E789-492F-A82D-C5E30D4012E9}" destId="{6728FC55-954B-476A-904E-776953C2F4A9}" srcOrd="2" destOrd="0" parTransId="{1B26C96B-26E4-4E8F-9A1C-4AB4FD7AD4AB}" sibTransId="{33EE9045-4324-4EB1-9827-A1ACF8172AC1}"/>
    <dgm:cxn modelId="{C987563B-2669-4CE0-9999-A87328CD2A1A}" srcId="{A7429A81-E789-492F-A82D-C5E30D4012E9}" destId="{A3B983FF-BFA3-4C7C-B212-89AD2DB8017A}" srcOrd="1" destOrd="0" parTransId="{E30BC56D-4B60-4CEF-A87E-AF5DCABC73BA}" sibTransId="{317F801A-DD3D-4F65-ABF1-1D33A76FFB0E}"/>
    <dgm:cxn modelId="{892E33E1-672B-4954-A479-D8EB03E219BB}" srcId="{A3B983FF-BFA3-4C7C-B212-89AD2DB8017A}" destId="{697A3001-0B26-447A-A599-338F4F951BA4}" srcOrd="0" destOrd="0" parTransId="{3153DA83-FBD2-4EDB-8279-1F0B64288070}" sibTransId="{56BC9A94-9EDB-4C94-A4C8-D3C99D69EB76}"/>
    <dgm:cxn modelId="{31C11A84-22E8-41D8-92D8-708DA3467F59}" type="presOf" srcId="{B5BF5D83-B968-4783-9CAD-65DBC06963F6}" destId="{597D1658-388E-4CEA-8D44-8E8BA4C8B60A}" srcOrd="0" destOrd="1" presId="urn:microsoft.com/office/officeart/2005/8/layout/hList1"/>
    <dgm:cxn modelId="{379E4EFE-51B0-4219-81E6-7B1B0857180E}" srcId="{A3B983FF-BFA3-4C7C-B212-89AD2DB8017A}" destId="{D7A40066-5450-4655-944F-4829862FB0C5}" srcOrd="1" destOrd="0" parTransId="{35FD855D-ECDF-4925-A491-CA36E23789D4}" sibTransId="{C8B02855-2028-4702-90A1-02873BF769D8}"/>
    <dgm:cxn modelId="{B3CC37A1-CA0F-4C4C-B8E5-1534A26A4A45}" srcId="{6728FC55-954B-476A-904E-776953C2F4A9}" destId="{C147634A-1430-48DA-96FB-446B6AC2BBBC}" srcOrd="0" destOrd="0" parTransId="{E1D4681E-2840-4BFB-85C2-E868BD0C85C8}" sibTransId="{BDEA6F3F-A483-44C2-B8D4-2E9C6070BA95}"/>
    <dgm:cxn modelId="{C4371C17-6305-4507-A54F-50E360C1B996}" srcId="{A7429A81-E789-492F-A82D-C5E30D4012E9}" destId="{ADF5577E-92A2-472B-8F92-8EB0F54B45E8}" srcOrd="0" destOrd="0" parTransId="{79B564B2-8EB8-4946-9837-E89D78D5759A}" sibTransId="{F6BE79C5-322F-4400-B11D-8FD580E1ACD6}"/>
    <dgm:cxn modelId="{8CAA063E-9B86-4614-BEA4-2C7D0655038F}" srcId="{A7429A81-E789-492F-A82D-C5E30D4012E9}" destId="{E6F9CAF2-D894-4707-BA57-F44521E2B276}" srcOrd="3" destOrd="0" parTransId="{FA5F0B1F-D09F-4F2B-A620-11E41DBF166D}" sibTransId="{B583018F-601B-43AD-8C4D-FB2764AB7B68}"/>
    <dgm:cxn modelId="{4503BADF-0145-4F4D-A76B-B422EFF2A9E5}" type="presOf" srcId="{A7429A81-E789-492F-A82D-C5E30D4012E9}" destId="{1673FBCC-3D24-46FB-A41E-2573494EF55E}" srcOrd="0" destOrd="0" presId="urn:microsoft.com/office/officeart/2005/8/layout/hList1"/>
    <dgm:cxn modelId="{C8F067C8-9698-4BEB-B55B-FAD1E2C4CF55}" type="presOf" srcId="{EBA48858-A651-491C-B0BB-F49CEA2739C9}" destId="{4753A150-B417-4862-9E3E-44976D9F96E0}" srcOrd="0" destOrd="1" presId="urn:microsoft.com/office/officeart/2005/8/layout/hList1"/>
    <dgm:cxn modelId="{7BE8A0B0-D14C-42BA-9192-7A93DD313F68}" type="presParOf" srcId="{1673FBCC-3D24-46FB-A41E-2573494EF55E}" destId="{15A47F81-996F-4CB3-874E-29DE62989BC6}" srcOrd="0" destOrd="0" presId="urn:microsoft.com/office/officeart/2005/8/layout/hList1"/>
    <dgm:cxn modelId="{9B7DD958-E86C-4D49-9182-E2335820B3F3}" type="presParOf" srcId="{15A47F81-996F-4CB3-874E-29DE62989BC6}" destId="{F9FC19E7-668D-406B-84F7-8D25DAC1F841}" srcOrd="0" destOrd="0" presId="urn:microsoft.com/office/officeart/2005/8/layout/hList1"/>
    <dgm:cxn modelId="{B83319FD-B540-4E6F-8DA0-20A8EF69B657}" type="presParOf" srcId="{15A47F81-996F-4CB3-874E-29DE62989BC6}" destId="{4753A150-B417-4862-9E3E-44976D9F96E0}" srcOrd="1" destOrd="0" presId="urn:microsoft.com/office/officeart/2005/8/layout/hList1"/>
    <dgm:cxn modelId="{4C6BA572-29A2-49C6-BD60-6F92C4CAF3F4}" type="presParOf" srcId="{1673FBCC-3D24-46FB-A41E-2573494EF55E}" destId="{AD632ED7-93B0-4947-8006-7F88CBA38C34}" srcOrd="1" destOrd="0" presId="urn:microsoft.com/office/officeart/2005/8/layout/hList1"/>
    <dgm:cxn modelId="{C41660C5-E248-4199-9103-BBE9435B9757}" type="presParOf" srcId="{1673FBCC-3D24-46FB-A41E-2573494EF55E}" destId="{48640817-1F3C-4908-96DB-7D412457B254}" srcOrd="2" destOrd="0" presId="urn:microsoft.com/office/officeart/2005/8/layout/hList1"/>
    <dgm:cxn modelId="{53505268-9ACE-4CD1-9CF9-3023826A8B0C}" type="presParOf" srcId="{48640817-1F3C-4908-96DB-7D412457B254}" destId="{9EAA12CF-0D31-45D4-8099-2E56666F8491}" srcOrd="0" destOrd="0" presId="urn:microsoft.com/office/officeart/2005/8/layout/hList1"/>
    <dgm:cxn modelId="{393DEE65-6D51-420C-842C-F9FDF94793C4}" type="presParOf" srcId="{48640817-1F3C-4908-96DB-7D412457B254}" destId="{45AC8EEA-EA3B-4278-BCF6-CCD6F2223E95}" srcOrd="1" destOrd="0" presId="urn:microsoft.com/office/officeart/2005/8/layout/hList1"/>
    <dgm:cxn modelId="{ED8685A7-902E-41C4-8CB0-D5202D6A1788}" type="presParOf" srcId="{1673FBCC-3D24-46FB-A41E-2573494EF55E}" destId="{7F697074-2642-4E30-BE8D-0BC96E9C79A5}" srcOrd="3" destOrd="0" presId="urn:microsoft.com/office/officeart/2005/8/layout/hList1"/>
    <dgm:cxn modelId="{F0EB9390-6A9D-4604-B6EF-D84D7597D97E}" type="presParOf" srcId="{1673FBCC-3D24-46FB-A41E-2573494EF55E}" destId="{6C1F3E30-675D-4EED-A5A8-61D2E4DDD397}" srcOrd="4" destOrd="0" presId="urn:microsoft.com/office/officeart/2005/8/layout/hList1"/>
    <dgm:cxn modelId="{32B5765A-43CB-4154-9E46-9DE4DE89FCF6}" type="presParOf" srcId="{6C1F3E30-675D-4EED-A5A8-61D2E4DDD397}" destId="{C6EB4410-3BC8-4B94-A989-CA6518CF1BAF}" srcOrd="0" destOrd="0" presId="urn:microsoft.com/office/officeart/2005/8/layout/hList1"/>
    <dgm:cxn modelId="{DFEF2C96-C9AD-4EF6-9CFE-53BFE601DF9A}" type="presParOf" srcId="{6C1F3E30-675D-4EED-A5A8-61D2E4DDD397}" destId="{DF1EE02F-D2E7-4D86-97E6-10FB4DACCC4B}" srcOrd="1" destOrd="0" presId="urn:microsoft.com/office/officeart/2005/8/layout/hList1"/>
    <dgm:cxn modelId="{7977813F-8301-4E20-AC17-6E05060C562D}" type="presParOf" srcId="{1673FBCC-3D24-46FB-A41E-2573494EF55E}" destId="{CC22362E-E489-496F-9FAE-7ECAFDDDFB99}" srcOrd="5" destOrd="0" presId="urn:microsoft.com/office/officeart/2005/8/layout/hList1"/>
    <dgm:cxn modelId="{05DDA09E-D4EC-4E3C-AF96-BCC8967B70CB}" type="presParOf" srcId="{1673FBCC-3D24-46FB-A41E-2573494EF55E}" destId="{14C968AC-3305-47CB-8130-15602358DE48}" srcOrd="6" destOrd="0" presId="urn:microsoft.com/office/officeart/2005/8/layout/hList1"/>
    <dgm:cxn modelId="{FA7572A0-7229-4D20-994D-9BDDEF4456CE}" type="presParOf" srcId="{14C968AC-3305-47CB-8130-15602358DE48}" destId="{1B918BF4-810F-4E01-97A6-A5DBA618967C}" srcOrd="0" destOrd="0" presId="urn:microsoft.com/office/officeart/2005/8/layout/hList1"/>
    <dgm:cxn modelId="{D8BBEEC7-E92F-44FF-82AA-DB626CD341A8}" type="presParOf" srcId="{14C968AC-3305-47CB-8130-15602358DE48}" destId="{597D1658-388E-4CEA-8D44-8E8BA4C8B6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896284-B766-456D-B4F2-87B3B75D92CB}">
      <dsp:nvSpPr>
        <dsp:cNvPr id="0" name=""/>
        <dsp:cNvSpPr/>
      </dsp:nvSpPr>
      <dsp:spPr>
        <a:xfrm>
          <a:off x="3313949" y="3665849"/>
          <a:ext cx="1919335" cy="13605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文档与代码</a:t>
          </a:r>
          <a:endParaRPr lang="en-US" altLang="zh-CN" sz="2000" kern="1200" dirty="0" smtClean="0"/>
        </a:p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管理</a:t>
          </a:r>
          <a:endParaRPr lang="zh-CN" altLang="en-US" sz="2000" kern="1200" dirty="0"/>
        </a:p>
      </dsp:txBody>
      <dsp:txXfrm>
        <a:off x="3595029" y="3865091"/>
        <a:ext cx="1357175" cy="962028"/>
      </dsp:txXfrm>
    </dsp:sp>
    <dsp:sp modelId="{0675FF3D-2377-488E-BD48-55ECA23B9FEA}">
      <dsp:nvSpPr>
        <dsp:cNvPr id="0" name=""/>
        <dsp:cNvSpPr/>
      </dsp:nvSpPr>
      <dsp:spPr>
        <a:xfrm rot="12900000">
          <a:off x="1422515" y="2813943"/>
          <a:ext cx="2265200" cy="657709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8D0CFC25-0449-43C8-84ED-33026B3423F0}">
      <dsp:nvSpPr>
        <dsp:cNvPr id="0" name=""/>
        <dsp:cNvSpPr/>
      </dsp:nvSpPr>
      <dsp:spPr>
        <a:xfrm>
          <a:off x="531161" y="1616219"/>
          <a:ext cx="2192365" cy="175389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设计增效</a:t>
          </a:r>
          <a:endParaRPr lang="en-US" altLang="zh-CN" sz="1500" kern="1200" dirty="0" smtClean="0"/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提供设计依据，辅助设计与选型，增强设计可靠性。</a:t>
          </a:r>
          <a:endParaRPr lang="zh-CN" altLang="en-US" sz="1500" kern="1200" dirty="0"/>
        </a:p>
      </dsp:txBody>
      <dsp:txXfrm>
        <a:off x="582531" y="1667589"/>
        <a:ext cx="2089625" cy="1651152"/>
      </dsp:txXfrm>
    </dsp:sp>
    <dsp:sp modelId="{6BD20DBD-6E10-4459-BA04-03F8A1F5AD9D}">
      <dsp:nvSpPr>
        <dsp:cNvPr id="0" name=""/>
        <dsp:cNvSpPr/>
      </dsp:nvSpPr>
      <dsp:spPr>
        <a:xfrm rot="16200000">
          <a:off x="3068625" y="1991739"/>
          <a:ext cx="2409982" cy="657709"/>
        </a:xfrm>
        <a:prstGeom prst="lef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4A383AF-B812-4B18-AE3A-76CBBF6EB59D}">
      <dsp:nvSpPr>
        <dsp:cNvPr id="0" name=""/>
        <dsp:cNvSpPr/>
      </dsp:nvSpPr>
      <dsp:spPr>
        <a:xfrm>
          <a:off x="3177434" y="238656"/>
          <a:ext cx="2192365" cy="175389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测试手段多样化</a:t>
          </a:r>
          <a:endParaRPr lang="en-US" altLang="zh-CN" sz="1500" kern="1200" dirty="0" smtClean="0"/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搭建测试半实物仿真测试平台，服务自研变流器进行故障工况与特殊工况测试。</a:t>
          </a:r>
          <a:endParaRPr lang="zh-CN" altLang="en-US" sz="1500" kern="1200" dirty="0"/>
        </a:p>
      </dsp:txBody>
      <dsp:txXfrm>
        <a:off x="3228804" y="290026"/>
        <a:ext cx="2089625" cy="1651152"/>
      </dsp:txXfrm>
    </dsp:sp>
    <dsp:sp modelId="{0ABCD849-C0C7-44DF-87DB-B4529D4AC872}">
      <dsp:nvSpPr>
        <dsp:cNvPr id="0" name=""/>
        <dsp:cNvSpPr/>
      </dsp:nvSpPr>
      <dsp:spPr>
        <a:xfrm rot="19500000">
          <a:off x="4859517" y="2813943"/>
          <a:ext cx="2265200" cy="657709"/>
        </a:xfrm>
        <a:prstGeom prst="lef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49E3DB8-26DF-4CB5-A267-5B6F8246B4F3}">
      <dsp:nvSpPr>
        <dsp:cNvPr id="0" name=""/>
        <dsp:cNvSpPr/>
      </dsp:nvSpPr>
      <dsp:spPr>
        <a:xfrm>
          <a:off x="5823706" y="1616219"/>
          <a:ext cx="2192365" cy="175389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8575" tIns="28575" rIns="28575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数据分析</a:t>
          </a:r>
          <a:endParaRPr lang="en-US" altLang="zh-CN" sz="1500" kern="1200" dirty="0" smtClean="0"/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打通数据通道，提高有效数据的获取能力。</a:t>
          </a:r>
          <a:endParaRPr lang="en-US" altLang="zh-CN" sz="1500" kern="1200" dirty="0" smtClean="0"/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500" kern="1200" dirty="0" smtClean="0"/>
            <a:t>利用数据分析手段将数据转化为系统状态的判断或预测结果。</a:t>
          </a:r>
          <a:endParaRPr lang="en-US" altLang="zh-CN" sz="1500" kern="1200" dirty="0" smtClean="0"/>
        </a:p>
      </dsp:txBody>
      <dsp:txXfrm>
        <a:off x="5875076" y="1667589"/>
        <a:ext cx="2089625" cy="16511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FC19E7-668D-406B-84F7-8D25DAC1F841}">
      <dsp:nvSpPr>
        <dsp:cNvPr id="0" name=""/>
        <dsp:cNvSpPr/>
      </dsp:nvSpPr>
      <dsp:spPr>
        <a:xfrm>
          <a:off x="3055" y="1342814"/>
          <a:ext cx="1837531" cy="7264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/>
            <a:t>文档与代码</a:t>
          </a:r>
          <a:endParaRPr lang="en-US" altLang="zh-CN" sz="1600" kern="1200" dirty="0" smtClean="0"/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/>
            <a:t>管理</a:t>
          </a:r>
          <a:endParaRPr lang="zh-CN" altLang="en-US" sz="1600" kern="1200" dirty="0"/>
        </a:p>
      </dsp:txBody>
      <dsp:txXfrm>
        <a:off x="3055" y="1342814"/>
        <a:ext cx="1837531" cy="726443"/>
      </dsp:txXfrm>
    </dsp:sp>
    <dsp:sp modelId="{4753A150-B417-4862-9E3E-44976D9F96E0}">
      <dsp:nvSpPr>
        <dsp:cNvPr id="0" name=""/>
        <dsp:cNvSpPr/>
      </dsp:nvSpPr>
      <dsp:spPr>
        <a:xfrm>
          <a:off x="3055" y="2069257"/>
          <a:ext cx="1837531" cy="200659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文档与代码版本管理系统搭建，考虑历史文件的安全与备份问题。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提高知识传承</a:t>
          </a:r>
          <a:endParaRPr lang="zh-CN" altLang="en-US" sz="1600" kern="1200" dirty="0"/>
        </a:p>
      </dsp:txBody>
      <dsp:txXfrm>
        <a:off x="3055" y="2069257"/>
        <a:ext cx="1837531" cy="2006595"/>
      </dsp:txXfrm>
    </dsp:sp>
    <dsp:sp modelId="{9EAA12CF-0D31-45D4-8099-2E56666F8491}">
      <dsp:nvSpPr>
        <dsp:cNvPr id="0" name=""/>
        <dsp:cNvSpPr/>
      </dsp:nvSpPr>
      <dsp:spPr>
        <a:xfrm>
          <a:off x="2097841" y="1342814"/>
          <a:ext cx="1837531" cy="72644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/>
            <a:t>设计增效</a:t>
          </a:r>
          <a:endParaRPr lang="zh-CN" altLang="en-US" sz="1600" kern="1200" dirty="0"/>
        </a:p>
      </dsp:txBody>
      <dsp:txXfrm>
        <a:off x="2097841" y="1342814"/>
        <a:ext cx="1837531" cy="726443"/>
      </dsp:txXfrm>
    </dsp:sp>
    <dsp:sp modelId="{45AC8EEA-EA3B-4278-BCF6-CCD6F2223E95}">
      <dsp:nvSpPr>
        <dsp:cNvPr id="0" name=""/>
        <dsp:cNvSpPr/>
      </dsp:nvSpPr>
      <dsp:spPr>
        <a:xfrm>
          <a:off x="2097841" y="2069257"/>
          <a:ext cx="1837531" cy="2006595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提供设计依据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辅助设计与选型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增强设计可靠性</a:t>
          </a:r>
          <a:endParaRPr lang="zh-CN" altLang="en-US" sz="1600" kern="1200" dirty="0"/>
        </a:p>
      </dsp:txBody>
      <dsp:txXfrm>
        <a:off x="2097841" y="2069257"/>
        <a:ext cx="1837531" cy="2006595"/>
      </dsp:txXfrm>
    </dsp:sp>
    <dsp:sp modelId="{C6EB4410-3BC8-4B94-A989-CA6518CF1BAF}">
      <dsp:nvSpPr>
        <dsp:cNvPr id="0" name=""/>
        <dsp:cNvSpPr/>
      </dsp:nvSpPr>
      <dsp:spPr>
        <a:xfrm>
          <a:off x="4192627" y="1342814"/>
          <a:ext cx="1837531" cy="72644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/>
            <a:t>测试手段多样化</a:t>
          </a:r>
          <a:endParaRPr lang="zh-CN" altLang="en-US" sz="1600" kern="1200" dirty="0"/>
        </a:p>
      </dsp:txBody>
      <dsp:txXfrm>
        <a:off x="4192627" y="1342814"/>
        <a:ext cx="1837531" cy="726443"/>
      </dsp:txXfrm>
    </dsp:sp>
    <dsp:sp modelId="{DF1EE02F-D2E7-4D86-97E6-10FB4DACCC4B}">
      <dsp:nvSpPr>
        <dsp:cNvPr id="0" name=""/>
        <dsp:cNvSpPr/>
      </dsp:nvSpPr>
      <dsp:spPr>
        <a:xfrm>
          <a:off x="4192627" y="2069257"/>
          <a:ext cx="1837531" cy="2006595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搭建测试半实物仿真测试平台，服务自研变流器进行故障工况与特殊工况测试。</a:t>
          </a:r>
          <a:endParaRPr lang="zh-CN" altLang="en-US" sz="1600" kern="1200" dirty="0"/>
        </a:p>
      </dsp:txBody>
      <dsp:txXfrm>
        <a:off x="4192627" y="2069257"/>
        <a:ext cx="1837531" cy="2006595"/>
      </dsp:txXfrm>
    </dsp:sp>
    <dsp:sp modelId="{1B918BF4-810F-4E01-97A6-A5DBA618967C}">
      <dsp:nvSpPr>
        <dsp:cNvPr id="0" name=""/>
        <dsp:cNvSpPr/>
      </dsp:nvSpPr>
      <dsp:spPr>
        <a:xfrm>
          <a:off x="6287412" y="1342814"/>
          <a:ext cx="1837531" cy="726443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3792" tIns="65024" rIns="113792" bIns="65024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smtClean="0"/>
            <a:t>数据分析</a:t>
          </a:r>
          <a:endParaRPr lang="en-US" altLang="zh-CN" sz="1600" kern="1200" dirty="0" smtClean="0"/>
        </a:p>
      </dsp:txBody>
      <dsp:txXfrm>
        <a:off x="6287412" y="1342814"/>
        <a:ext cx="1837531" cy="726443"/>
      </dsp:txXfrm>
    </dsp:sp>
    <dsp:sp modelId="{597D1658-388E-4CEA-8D44-8E8BA4C8B60A}">
      <dsp:nvSpPr>
        <dsp:cNvPr id="0" name=""/>
        <dsp:cNvSpPr/>
      </dsp:nvSpPr>
      <dsp:spPr>
        <a:xfrm>
          <a:off x="6287412" y="2069257"/>
          <a:ext cx="1837531" cy="2006595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试点打通数据通道，提高有效数据的获取能力。</a:t>
          </a:r>
          <a:endParaRPr lang="zh-CN" alt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600" kern="1200" dirty="0" smtClean="0"/>
            <a:t>利用数据分析手段将数据转化为系统状态的判断或预测结果。</a:t>
          </a:r>
          <a:endParaRPr lang="en-US" altLang="zh-CN" sz="1600" kern="1200" dirty="0" smtClean="0"/>
        </a:p>
      </dsp:txBody>
      <dsp:txXfrm>
        <a:off x="6287412" y="2069257"/>
        <a:ext cx="1837531" cy="20065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4FA504-9517-4B82-9CB5-A0ED2B899D5E}" type="datetimeFigureOut">
              <a:rPr lang="zh-CN" altLang="en-US" smtClean="0"/>
              <a:t>2021/4/14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CCB12C-3A38-49DD-B56C-255B790EC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311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3761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8789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3112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6762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0450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0034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611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备注：填写项目团队成员和干系人信息，</a:t>
            </a:r>
            <a:r>
              <a:rPr lang="en-US" altLang="zh-CN" dirty="0" smtClean="0"/>
              <a:t>XX</a:t>
            </a:r>
            <a:r>
              <a:rPr lang="zh-CN" altLang="en-US" dirty="0" smtClean="0"/>
              <a:t>工程师按照项目特点修改，比如电气工程师，载荷工程师等。干系人名单：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项目用户（此处用户不是指的业主，而是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TDT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技术开发面向的内部用户，比如项目为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X_X_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产品开发技术，对应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X_X_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产品的产品经理必须是干系人）、项目关键需求提出者（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TMG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必须，其他关键需求提出者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）、技术专家等组成，一般选择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～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</a:t>
            </a: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70078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备注：填写项目主要风险，可以自行删减或增加，如果没有的话可以删除本页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5292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5F19E-9D34-48E4-8115-F04F172F584C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34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endParaRPr lang="en-US" altLang="zh-CN" sz="1200" i="1" kern="100" dirty="0" smtClean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76464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endParaRPr lang="en-US" altLang="zh-CN" sz="1200" i="1" kern="100" dirty="0" smtClean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740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trike="sngStrike" baseline="0" dirty="0" smtClean="0"/>
              <a:t> </a:t>
            </a: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696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381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5279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806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28288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261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 descr="logo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72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41258" cy="6858000"/>
          </a:xfrm>
          <a:prstGeom prst="rect">
            <a:avLst/>
          </a:prstGeom>
        </p:spPr>
      </p:pic>
      <p:pic>
        <p:nvPicPr>
          <p:cNvPr id="4" name="图片 3" descr="logo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  <p:sp>
        <p:nvSpPr>
          <p:cNvPr id="5" name="文本框 4"/>
          <p:cNvSpPr txBox="1"/>
          <p:nvPr userDrawn="1"/>
        </p:nvSpPr>
        <p:spPr>
          <a:xfrm>
            <a:off x="1583338" y="955542"/>
            <a:ext cx="28636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2E96C8"/>
                </a:solidFill>
                <a:latin typeface="Arial" charset="0"/>
                <a:ea typeface="Arial" charset="0"/>
                <a:cs typeface="Arial" charset="0"/>
              </a:rPr>
              <a:t>Content</a:t>
            </a:r>
            <a:endParaRPr lang="zh-CN" altLang="en-US" sz="6000" dirty="0">
              <a:solidFill>
                <a:srgbClr val="2E96C8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4446947" y="1318221"/>
            <a:ext cx="1084944" cy="5355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b="0" dirty="0" smtClean="0">
                <a:solidFill>
                  <a:srgbClr val="3982B9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目录</a:t>
            </a:r>
            <a:endParaRPr lang="zh-CN" altLang="en-US" b="0" dirty="0">
              <a:solidFill>
                <a:srgbClr val="3982B9"/>
              </a:solidFill>
              <a:latin typeface="Microsoft YaHei" charset="-122"/>
              <a:ea typeface="Microsoft YaHei" charset="-122"/>
              <a:cs typeface="Microsoft YaHei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373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41258" cy="6858000"/>
          </a:xfrm>
          <a:prstGeom prst="rect">
            <a:avLst/>
          </a:prstGeom>
        </p:spPr>
      </p:pic>
      <p:sp>
        <p:nvSpPr>
          <p:cNvPr id="4" name="圆角矩形 3"/>
          <p:cNvSpPr/>
          <p:nvPr userDrawn="1"/>
        </p:nvSpPr>
        <p:spPr>
          <a:xfrm>
            <a:off x="4601816" y="2202362"/>
            <a:ext cx="2052051" cy="720904"/>
          </a:xfrm>
          <a:prstGeom prst="roundRect">
            <a:avLst/>
          </a:prstGeom>
          <a:solidFill>
            <a:srgbClr val="009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93CA"/>
              </a:solidFill>
            </a:endParaRPr>
          </a:p>
        </p:txBody>
      </p:sp>
      <p:sp>
        <p:nvSpPr>
          <p:cNvPr id="5" name="三角形 4"/>
          <p:cNvSpPr/>
          <p:nvPr userDrawn="1"/>
        </p:nvSpPr>
        <p:spPr>
          <a:xfrm rot="10800000">
            <a:off x="4979349" y="2866435"/>
            <a:ext cx="478478" cy="306742"/>
          </a:xfrm>
          <a:prstGeom prst="triangle">
            <a:avLst/>
          </a:prstGeom>
          <a:solidFill>
            <a:srgbClr val="009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" name="图片 9" descr="logo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075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形状 2"/>
          <p:cNvSpPr/>
          <p:nvPr userDrawn="1"/>
        </p:nvSpPr>
        <p:spPr>
          <a:xfrm>
            <a:off x="378941" y="337751"/>
            <a:ext cx="766118" cy="1079157"/>
          </a:xfrm>
          <a:custGeom>
            <a:avLst/>
            <a:gdLst>
              <a:gd name="connsiteX0" fmla="*/ 757881 w 766118"/>
              <a:gd name="connsiteY0" fmla="*/ 856735 h 1079157"/>
              <a:gd name="connsiteX1" fmla="*/ 766118 w 766118"/>
              <a:gd name="connsiteY1" fmla="*/ 1079157 h 1079157"/>
              <a:gd name="connsiteX2" fmla="*/ 0 w 766118"/>
              <a:gd name="connsiteY2" fmla="*/ 1079157 h 1079157"/>
              <a:gd name="connsiteX3" fmla="*/ 0 w 766118"/>
              <a:gd name="connsiteY3" fmla="*/ 0 h 1079157"/>
              <a:gd name="connsiteX4" fmla="*/ 757881 w 766118"/>
              <a:gd name="connsiteY4" fmla="*/ 8238 h 1079157"/>
              <a:gd name="connsiteX5" fmla="*/ 757881 w 766118"/>
              <a:gd name="connsiteY5" fmla="*/ 222422 h 107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6118" h="1079157">
                <a:moveTo>
                  <a:pt x="757881" y="856735"/>
                </a:moveTo>
                <a:lnTo>
                  <a:pt x="766118" y="1079157"/>
                </a:lnTo>
                <a:lnTo>
                  <a:pt x="0" y="1079157"/>
                </a:lnTo>
                <a:lnTo>
                  <a:pt x="0" y="0"/>
                </a:lnTo>
                <a:lnTo>
                  <a:pt x="757881" y="8238"/>
                </a:lnTo>
                <a:lnTo>
                  <a:pt x="757881" y="222422"/>
                </a:lnTo>
              </a:path>
            </a:pathLst>
          </a:custGeom>
          <a:noFill/>
          <a:ln w="28575">
            <a:solidFill>
              <a:srgbClr val="0093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 descr="logo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045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41258" cy="6858000"/>
          </a:xfrm>
          <a:prstGeom prst="rect">
            <a:avLst/>
          </a:prstGeom>
        </p:spPr>
      </p:pic>
      <p:pic>
        <p:nvPicPr>
          <p:cNvPr id="4" name="图片 3" descr="logo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2985989"/>
            <a:ext cx="7400544" cy="285597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471" y="1104756"/>
            <a:ext cx="2589057" cy="25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874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811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67276" y="1071455"/>
            <a:ext cx="9753600" cy="132856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zh-CN" altLang="en-US" sz="4000" spc="30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电气系统与电驱动数字化平台立项评审</a:t>
            </a:r>
            <a:endParaRPr lang="en-US" altLang="zh-CN" sz="4000" spc="300" dirty="0" smtClean="0">
              <a:solidFill>
                <a:srgbClr val="3A82BB"/>
              </a:solidFill>
              <a:latin typeface="Microsoft YaHei" charset="-122"/>
              <a:ea typeface="Microsoft YaHei" charset="-122"/>
              <a:cs typeface="Microsoft YaHei" charset="-122"/>
              <a:sym typeface="+mn-lt"/>
            </a:endParaRPr>
          </a:p>
          <a:p>
            <a:pPr algn="ctr"/>
            <a:r>
              <a:rPr lang="zh-CN" altLang="en-US" sz="4000" spc="300" dirty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（数字化专项）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335986" y="5831997"/>
            <a:ext cx="9753600" cy="71917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上海电气风电集团股份有限公司</a:t>
            </a:r>
            <a:endParaRPr lang="en-US" altLang="zh-CN" sz="1800" b="0" dirty="0">
              <a:solidFill>
                <a:srgbClr val="3A82BB"/>
              </a:solidFill>
              <a:latin typeface="Microsoft YaHei" charset="-122"/>
              <a:ea typeface="Microsoft YaHei" charset="-122"/>
              <a:cs typeface="Microsoft YaHei" charset="-122"/>
              <a:sym typeface="+mn-lt"/>
            </a:endParaRPr>
          </a:p>
          <a:p>
            <a:pPr algn="ctr"/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 </a:t>
            </a:r>
            <a:r>
              <a:rPr lang="en-US" altLang="zh-CN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2021</a:t>
            </a:r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年</a:t>
            </a:r>
            <a:r>
              <a:rPr lang="en-US" altLang="zh-CN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04</a:t>
            </a:r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月</a:t>
            </a:r>
            <a:r>
              <a:rPr lang="en-US" altLang="zh-CN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23</a:t>
            </a:r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日</a:t>
            </a:r>
            <a:endParaRPr lang="zh-CN" altLang="en-US" sz="1800" b="0" dirty="0">
              <a:solidFill>
                <a:srgbClr val="3A82BB"/>
              </a:solidFill>
              <a:latin typeface="Microsoft YaHei" charset="-122"/>
              <a:ea typeface="Microsoft YaHei" charset="-122"/>
              <a:cs typeface="Microsoft YaHei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45546" y="2588012"/>
            <a:ext cx="9753600" cy="66377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zh-CN" altLang="en-US" sz="16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汇报人：</a:t>
            </a:r>
            <a:r>
              <a:rPr lang="en-US" altLang="zh-CN" sz="16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XXX</a:t>
            </a:r>
          </a:p>
          <a:p>
            <a:pPr algn="ctr"/>
            <a:r>
              <a:rPr lang="zh-CN" altLang="en-US" sz="1600" b="0" dirty="0" smtClean="0">
                <a:solidFill>
                  <a:srgbClr val="3A82B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所属部门：</a:t>
            </a:r>
            <a:r>
              <a:rPr lang="en-US" altLang="zh-CN" sz="1600" b="0" dirty="0" smtClean="0">
                <a:solidFill>
                  <a:srgbClr val="3A82B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en-US" altLang="zh-CN" sz="1600" b="0" dirty="0">
              <a:solidFill>
                <a:srgbClr val="3A82B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173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93164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变流器</a:t>
            </a:r>
            <a:r>
              <a:rPr lang="zh-CN" altLang="en-US" sz="2400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柜体散热计算仿真工具开发</a:t>
            </a:r>
            <a:endParaRPr lang="zh-CN" altLang="en-US" sz="2400" i="1" dirty="0">
              <a:solidFill>
                <a:srgbClr val="FF0000"/>
              </a:solidFill>
            </a:endParaRPr>
          </a:p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37882" y="2278864"/>
            <a:ext cx="1124853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i="1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从技术实现角度回答项目准备怎么做、为什么要这么做的问题，建议包含如下内容：</a:t>
            </a:r>
            <a:endParaRPr lang="en-US" altLang="zh-CN" sz="2000" i="1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项目采用的技术路线、技术方案、解决方案等？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为什么要采用此技术路线、方案？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该技术路线、方案的优势是什么？在行业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内外的竞争力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行业内外的应用情况如何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？前景如何？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是自主开发还是合作外包？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如果合作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外包：预选的供应商？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合作模式</a:t>
            </a:r>
            <a:r>
              <a:rPr lang="zh-CN" altLang="en-US" sz="2000" i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000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84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93164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</a:t>
            </a:r>
            <a:r>
              <a:rPr lang="zh-CN" altLang="en-US" sz="2400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驱动系统设计计算辅助工具开发</a:t>
            </a:r>
            <a:endParaRPr lang="zh-CN" altLang="en-US" sz="2400" i="1" dirty="0">
              <a:solidFill>
                <a:srgbClr val="FF0000"/>
              </a:solidFill>
            </a:endParaRPr>
          </a:p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37882" y="2278864"/>
            <a:ext cx="1124853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i="1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从技术实现角度回答项目准备怎么做、为什么要这么做的问题，建议包含如下内容：</a:t>
            </a:r>
            <a:endParaRPr lang="en-US" altLang="zh-CN" sz="2000" i="1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项目采用的技术路线、技术方案、解决方案等？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为什么要采用此技术路线、方案？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该技术路线、方案的优势是什么？在行业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内外的竞争力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行业内外的应用情况如何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？前景如何？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是自主开发还是合作外包？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如果合作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外包：预选的供应商？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合作模式</a:t>
            </a:r>
            <a:r>
              <a:rPr lang="zh-CN" altLang="en-US" sz="2000" i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000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477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931648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zh-CN" altLang="en-US" sz="2400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硬件在环的变流器核心算法仿真测试平台搭建</a:t>
            </a:r>
            <a:endParaRPr lang="zh-CN" altLang="en-US" sz="2400" i="1" dirty="0">
              <a:solidFill>
                <a:srgbClr val="FF0000"/>
              </a:solidFill>
            </a:endParaRPr>
          </a:p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37882" y="2278864"/>
            <a:ext cx="1124853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i="1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从技术实现角度回答项目准备怎么做、为什么要这么做的问题，建议包含如下内容：</a:t>
            </a:r>
            <a:endParaRPr lang="en-US" altLang="zh-CN" sz="2000" i="1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项目采用的技术路线、技术方案、解决方案等？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为什么要采用此技术路线、方案？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该技术路线、方案的优势是什么？在行业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内外的竞争力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行业内外的应用情况如何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？前景如何？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是自主开发还是合作外包？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如果合作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外包：预选的供应商？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合作模式</a:t>
            </a:r>
            <a:r>
              <a:rPr lang="zh-CN" altLang="en-US" sz="2000" i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000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329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93164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r>
              <a:rPr lang="en-US" altLang="zh-CN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变流器</a:t>
            </a:r>
            <a:r>
              <a:rPr lang="zh-CN" altLang="en-US" sz="2400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现场数据获取与分析</a:t>
            </a:r>
            <a:r>
              <a:rPr lang="zh-CN" altLang="en-US" sz="2400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en-US" altLang="zh-CN" sz="24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i="1" dirty="0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737882" y="2278864"/>
            <a:ext cx="1124853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i="1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从技术实现角度回答项目准备怎么做、为什么要这么做的问题，建议包含如下内容：</a:t>
            </a:r>
            <a:endParaRPr lang="en-US" altLang="zh-CN" sz="2000" i="1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项目采用的技术路线、技术方案、解决方案等？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为什么要采用此技术路线、方案？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该技术路线、方案的优势是什么？在行业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内外的竞争力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行业内外的应用情况如何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？前景如何？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是自主开发还是合作外包？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如果合作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外包：预选的供应商？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合作模式</a:t>
            </a:r>
            <a:r>
              <a:rPr lang="zh-CN" altLang="en-US" sz="2000" i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000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686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7064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项目经济</a:t>
            </a:r>
            <a:r>
              <a:rPr lang="zh-CN" altLang="en-US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效益</a:t>
            </a:r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68358" y="2400479"/>
            <a:ext cx="94984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400" i="1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从降</a:t>
            </a:r>
            <a:r>
              <a:rPr lang="zh-CN" altLang="en-US" sz="24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本、提质、增</a:t>
            </a:r>
            <a:r>
              <a:rPr lang="zh-CN" altLang="en-US" sz="2400" i="1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效的</a:t>
            </a:r>
            <a:r>
              <a:rPr lang="zh-CN" altLang="en-US" sz="24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角度分析：</a:t>
            </a:r>
            <a:endParaRPr lang="en-US" altLang="zh-CN" sz="2400" i="1" kern="1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400" i="1" kern="100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项目输出的成果</a:t>
            </a:r>
            <a:r>
              <a:rPr lang="en-US" altLang="zh-CN" sz="2400" i="1" kern="100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en-US" sz="2400" i="1" kern="100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产生的具体价值，量化分析项目的投入产出</a:t>
            </a:r>
            <a:r>
              <a:rPr lang="en-US" altLang="zh-CN" sz="2400" i="1" kern="100" dirty="0" smtClean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24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016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83562" y="578421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关键考核指标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397992"/>
              </p:ext>
            </p:extLst>
          </p:nvPr>
        </p:nvGraphicFramePr>
        <p:xfrm>
          <a:off x="928879" y="1870292"/>
          <a:ext cx="10054938" cy="2991862"/>
        </p:xfrm>
        <a:graphic>
          <a:graphicData uri="http://schemas.openxmlformats.org/drawingml/2006/table">
            <a:tbl>
              <a:tblPr/>
              <a:tblGrid>
                <a:gridCol w="605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6221">
                  <a:extLst>
                    <a:ext uri="{9D8B030D-6E8A-4147-A177-3AD203B41FA5}">
                      <a16:colId xmlns:a16="http://schemas.microsoft.com/office/drawing/2014/main" val="862735692"/>
                    </a:ext>
                  </a:extLst>
                </a:gridCol>
                <a:gridCol w="2330605">
                  <a:extLst>
                    <a:ext uri="{9D8B030D-6E8A-4147-A177-3AD203B41FA5}">
                      <a16:colId xmlns:a16="http://schemas.microsoft.com/office/drawing/2014/main" val="264433563"/>
                    </a:ext>
                  </a:extLst>
                </a:gridCol>
                <a:gridCol w="1348218">
                  <a:extLst>
                    <a:ext uri="{9D8B030D-6E8A-4147-A177-3AD203B41FA5}">
                      <a16:colId xmlns:a16="http://schemas.microsoft.com/office/drawing/2014/main" val="1595847081"/>
                    </a:ext>
                  </a:extLst>
                </a:gridCol>
                <a:gridCol w="2164282">
                  <a:extLst>
                    <a:ext uri="{9D8B030D-6E8A-4147-A177-3AD203B41FA5}">
                      <a16:colId xmlns:a16="http://schemas.microsoft.com/office/drawing/2014/main" val="1428903656"/>
                    </a:ext>
                  </a:extLst>
                </a:gridCol>
              </a:tblGrid>
              <a:tr h="8952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关键考核指标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验收方式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验收人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88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88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88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26474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10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52106" y="572466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081868" y="1740320"/>
            <a:ext cx="9484383" cy="905332"/>
            <a:chOff x="2812668" y="1369585"/>
            <a:chExt cx="9760344" cy="1517657"/>
          </a:xfrm>
        </p:grpSpPr>
        <p:grpSp>
          <p:nvGrpSpPr>
            <p:cNvPr id="9" name="组合 8"/>
            <p:cNvGrpSpPr/>
            <p:nvPr/>
          </p:nvGrpSpPr>
          <p:grpSpPr>
            <a:xfrm>
              <a:off x="2812668" y="1369585"/>
              <a:ext cx="9760344" cy="1517657"/>
              <a:chOff x="2004516" y="1591514"/>
              <a:chExt cx="7568247" cy="1180809"/>
            </a:xfrm>
          </p:grpSpPr>
          <p:sp>
            <p:nvSpPr>
              <p:cNvPr id="17" name="梯形 16"/>
              <p:cNvSpPr/>
              <p:nvPr/>
            </p:nvSpPr>
            <p:spPr>
              <a:xfrm rot="5400000">
                <a:off x="2593155" y="1446438"/>
                <a:ext cx="737246" cy="1914524"/>
              </a:xfrm>
              <a:prstGeom prst="trapezoid">
                <a:avLst>
                  <a:gd name="adj" fmla="val 19353"/>
                </a:avLst>
              </a:prstGeom>
              <a:solidFill>
                <a:schemeClr val="accent1">
                  <a:lumMod val="75000"/>
                </a:schemeClr>
              </a:solidFill>
            </p:spPr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9425353" y="1591514"/>
                <a:ext cx="147410" cy="2542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endParaRPr lang="zh-CN" altLang="en-US" sz="105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0" name="矩形 9"/>
            <p:cNvSpPr/>
            <p:nvPr/>
          </p:nvSpPr>
          <p:spPr>
            <a:xfrm>
              <a:off x="5324127" y="2123168"/>
              <a:ext cx="5072369" cy="58058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 anchor="ctr">
              <a:noAutofit/>
            </a:bodyPr>
            <a:lstStyle/>
            <a:p>
              <a:endPara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434805" y="2170088"/>
              <a:ext cx="929080" cy="3961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项目立项</a:t>
              </a:r>
              <a:endPara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7244611" y="2200435"/>
              <a:ext cx="1295755" cy="3961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项目执行</a:t>
              </a:r>
              <a:endPara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0503256" y="2108208"/>
              <a:ext cx="1988678" cy="580588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txBody>
            <a:bodyPr wrap="square" rtlCol="0" anchor="ctr">
              <a:noAutofit/>
            </a:bodyPr>
            <a:lstStyle/>
            <a:p>
              <a:endPara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11125435" y="2170089"/>
              <a:ext cx="744320" cy="3961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后评估</a:t>
              </a:r>
              <a:endPara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2661692" y="1110898"/>
            <a:ext cx="16946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20XX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立项评审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2" name="流程图: 合并 21"/>
          <p:cNvSpPr/>
          <p:nvPr/>
        </p:nvSpPr>
        <p:spPr>
          <a:xfrm>
            <a:off x="3308076" y="1736590"/>
            <a:ext cx="367066" cy="276437"/>
          </a:xfrm>
          <a:prstGeom prst="flowChartMerge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677453" y="1118764"/>
            <a:ext cx="16946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结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题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评审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流程图: 合并 23"/>
          <p:cNvSpPr/>
          <p:nvPr/>
        </p:nvSpPr>
        <p:spPr>
          <a:xfrm>
            <a:off x="8348612" y="1731079"/>
            <a:ext cx="367066" cy="276437"/>
          </a:xfrm>
          <a:prstGeom prst="flowChartMerge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626263" y="1133434"/>
            <a:ext cx="16946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后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评估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流程图: 合并 25"/>
          <p:cNvSpPr/>
          <p:nvPr/>
        </p:nvSpPr>
        <p:spPr>
          <a:xfrm>
            <a:off x="10310247" y="1732064"/>
            <a:ext cx="367066" cy="276437"/>
          </a:xfrm>
          <a:prstGeom prst="flowChartMerge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413722" y="2964701"/>
            <a:ext cx="10134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5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sz="105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定期</a:t>
            </a:r>
            <a:r>
              <a:rPr lang="en-US" altLang="zh-CN" sz="105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Review</a:t>
            </a:r>
            <a:endParaRPr lang="zh-CN" altLang="en-US" sz="105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9457020"/>
              </p:ext>
            </p:extLst>
          </p:nvPr>
        </p:nvGraphicFramePr>
        <p:xfrm>
          <a:off x="452106" y="3263628"/>
          <a:ext cx="10989912" cy="3486150"/>
        </p:xfrm>
        <a:graphic>
          <a:graphicData uri="http://schemas.openxmlformats.org/drawingml/2006/table">
            <a:tbl>
              <a:tblPr/>
              <a:tblGrid>
                <a:gridCol w="2642735">
                  <a:extLst>
                    <a:ext uri="{9D8B030D-6E8A-4147-A177-3AD203B41FA5}">
                      <a16:colId xmlns:a16="http://schemas.microsoft.com/office/drawing/2014/main" val="3756218826"/>
                    </a:ext>
                  </a:extLst>
                </a:gridCol>
                <a:gridCol w="1530853">
                  <a:extLst>
                    <a:ext uri="{9D8B030D-6E8A-4147-A177-3AD203B41FA5}">
                      <a16:colId xmlns:a16="http://schemas.microsoft.com/office/drawing/2014/main" val="526875931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2006263018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3440647363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1955962484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557119889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4097787293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294284476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1527049208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640714845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1910489805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2041674823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1491274556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384319056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WBS</a:t>
                      </a:r>
                      <a:r>
                        <a:rPr lang="zh-CN" alt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任务分解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资源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929796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</a:t>
                      </a:r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启动</a:t>
                      </a: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Kickoff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74758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启动项目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项目组核心成员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280574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1.XXXX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90354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1.1XXXX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李四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63773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1.2XXXX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王五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40914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1.3XXXX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张三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5885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1.4XXXX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28768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2.XXXX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21602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2.1XXXX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829478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2.2XXXX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414320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2.3XXXX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129890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2.4XXXX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167277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3.XXXX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340770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3.1XXXX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73874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3.2XXXX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573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3.3XXXX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08671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3.4XXXX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71828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7929083"/>
                  </a:ext>
                </a:extLst>
              </a:tr>
            </a:tbl>
          </a:graphicData>
        </a:graphic>
      </p:graphicFrame>
      <p:sp>
        <p:nvSpPr>
          <p:cNvPr id="2" name="右大括号 1"/>
          <p:cNvSpPr/>
          <p:nvPr/>
        </p:nvSpPr>
        <p:spPr>
          <a:xfrm rot="5400000">
            <a:off x="5765185" y="246310"/>
            <a:ext cx="443219" cy="4928954"/>
          </a:xfrm>
          <a:prstGeom prst="rightBrace">
            <a:avLst>
              <a:gd name="adj1" fmla="val 7223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流程图: 合并 26"/>
          <p:cNvSpPr/>
          <p:nvPr/>
        </p:nvSpPr>
        <p:spPr>
          <a:xfrm rot="10800000">
            <a:off x="5803261" y="2619013"/>
            <a:ext cx="367066" cy="276437"/>
          </a:xfrm>
          <a:prstGeom prst="flowChartMerge">
            <a:avLst/>
          </a:prstGeom>
          <a:solidFill>
            <a:schemeClr val="accent5">
              <a:lumMod val="40000"/>
              <a:lumOff val="60000"/>
            </a:schemeClr>
          </a:solidFill>
          <a:ln w="25400">
            <a:solidFill>
              <a:schemeClr val="tx1"/>
            </a:solidFill>
            <a:prstDash val="sysDash"/>
          </a:ln>
        </p:spPr>
        <p:txBody>
          <a:bodyPr wrap="square" rtlCol="0" anchor="ctr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571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72411" y="589573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</a:t>
            </a:r>
            <a:r>
              <a:rPr lang="zh-CN" altLang="en-US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122501"/>
              </p:ext>
            </p:extLst>
          </p:nvPr>
        </p:nvGraphicFramePr>
        <p:xfrm>
          <a:off x="373317" y="1989083"/>
          <a:ext cx="10512270" cy="3009383"/>
        </p:xfrm>
        <a:graphic>
          <a:graphicData uri="http://schemas.openxmlformats.org/drawingml/2006/table">
            <a:tbl>
              <a:tblPr/>
              <a:tblGrid>
                <a:gridCol w="670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54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6566">
                  <a:extLst>
                    <a:ext uri="{9D8B030D-6E8A-4147-A177-3AD203B41FA5}">
                      <a16:colId xmlns:a16="http://schemas.microsoft.com/office/drawing/2014/main" val="862735692"/>
                    </a:ext>
                  </a:extLst>
                </a:gridCol>
                <a:gridCol w="4070194">
                  <a:extLst>
                    <a:ext uri="{9D8B030D-6E8A-4147-A177-3AD203B41FA5}">
                      <a16:colId xmlns:a16="http://schemas.microsoft.com/office/drawing/2014/main" val="1428903656"/>
                    </a:ext>
                  </a:extLst>
                </a:gridCol>
              </a:tblGrid>
              <a:tr h="44060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应用场景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应用落地时间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产生的应用价值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1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1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1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1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284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38100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项目资源规划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48891" y="1671196"/>
            <a:ext cx="1392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项目成员：</a:t>
            </a:r>
            <a:endParaRPr lang="zh-CN" altLang="en-US" sz="2000" b="1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48891" y="5549815"/>
            <a:ext cx="1792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项目干系人：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091769"/>
              </p:ext>
            </p:extLst>
          </p:nvPr>
        </p:nvGraphicFramePr>
        <p:xfrm>
          <a:off x="1136916" y="2169993"/>
          <a:ext cx="9756659" cy="3201318"/>
        </p:xfrm>
        <a:graphic>
          <a:graphicData uri="http://schemas.openxmlformats.org/drawingml/2006/table">
            <a:tbl>
              <a:tblPr/>
              <a:tblGrid>
                <a:gridCol w="6449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31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431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12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7426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934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项目角色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项目成员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主要职责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投入工时（人工天）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项目经理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1082325" y="5993192"/>
            <a:ext cx="3249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sz="20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943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5955" y="584941"/>
            <a:ext cx="54037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预算规划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任意形状 8"/>
          <p:cNvSpPr/>
          <p:nvPr/>
        </p:nvSpPr>
        <p:spPr>
          <a:xfrm>
            <a:off x="378941" y="337751"/>
            <a:ext cx="766118" cy="1079157"/>
          </a:xfrm>
          <a:custGeom>
            <a:avLst/>
            <a:gdLst>
              <a:gd name="connsiteX0" fmla="*/ 757881 w 766118"/>
              <a:gd name="connsiteY0" fmla="*/ 856735 h 1079157"/>
              <a:gd name="connsiteX1" fmla="*/ 766118 w 766118"/>
              <a:gd name="connsiteY1" fmla="*/ 1079157 h 1079157"/>
              <a:gd name="connsiteX2" fmla="*/ 0 w 766118"/>
              <a:gd name="connsiteY2" fmla="*/ 1079157 h 1079157"/>
              <a:gd name="connsiteX3" fmla="*/ 0 w 766118"/>
              <a:gd name="connsiteY3" fmla="*/ 0 h 1079157"/>
              <a:gd name="connsiteX4" fmla="*/ 757881 w 766118"/>
              <a:gd name="connsiteY4" fmla="*/ 8238 h 1079157"/>
              <a:gd name="connsiteX5" fmla="*/ 757881 w 766118"/>
              <a:gd name="connsiteY5" fmla="*/ 222422 h 107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6118" h="1079157">
                <a:moveTo>
                  <a:pt x="757881" y="856735"/>
                </a:moveTo>
                <a:lnTo>
                  <a:pt x="766118" y="1079157"/>
                </a:lnTo>
                <a:lnTo>
                  <a:pt x="0" y="1079157"/>
                </a:lnTo>
                <a:lnTo>
                  <a:pt x="0" y="0"/>
                </a:lnTo>
                <a:lnTo>
                  <a:pt x="757881" y="8238"/>
                </a:lnTo>
                <a:lnTo>
                  <a:pt x="757881" y="222422"/>
                </a:lnTo>
              </a:path>
            </a:pathLst>
          </a:custGeom>
          <a:noFill/>
          <a:ln w="28575">
            <a:solidFill>
              <a:srgbClr val="0093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030483"/>
              </p:ext>
            </p:extLst>
          </p:nvPr>
        </p:nvGraphicFramePr>
        <p:xfrm>
          <a:off x="525955" y="1793244"/>
          <a:ext cx="10291785" cy="4670207"/>
        </p:xfrm>
        <a:graphic>
          <a:graphicData uri="http://schemas.openxmlformats.org/drawingml/2006/table">
            <a:tbl>
              <a:tblPr/>
              <a:tblGrid>
                <a:gridCol w="1876195">
                  <a:extLst>
                    <a:ext uri="{9D8B030D-6E8A-4147-A177-3AD203B41FA5}">
                      <a16:colId xmlns:a16="http://schemas.microsoft.com/office/drawing/2014/main" val="2396648704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3592794462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318580432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2973337000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464390196"/>
                    </a:ext>
                  </a:extLst>
                </a:gridCol>
                <a:gridCol w="3519590">
                  <a:extLst>
                    <a:ext uri="{9D8B030D-6E8A-4147-A177-3AD203B41FA5}">
                      <a16:colId xmlns:a16="http://schemas.microsoft.com/office/drawing/2014/main" val="3827219085"/>
                    </a:ext>
                  </a:extLst>
                </a:gridCol>
              </a:tblGrid>
              <a:tr h="41434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类目</a:t>
                      </a:r>
                      <a:b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</a:br>
                      <a:r>
                        <a:rPr lang="zh-CN" altLang="en-US" sz="1100" b="1" i="1" u="none" strike="noStrike" dirty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（请</a:t>
                      </a:r>
                      <a:r>
                        <a:rPr lang="zh-CN" altLang="en-US" sz="11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根据项目实际情况</a:t>
                      </a:r>
                      <a:r>
                        <a:rPr lang="zh-CN" altLang="en-US" sz="1100" b="1" i="1" u="none" strike="noStrike" dirty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进行类目删减）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总金额</a:t>
                      </a:r>
                      <a: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（万元）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XX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年预算（万元）</a:t>
                      </a:r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XX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年预算（万元）</a:t>
                      </a:r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XX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年预算（万元）</a:t>
                      </a:r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0629388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人工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1" i="1" u="none" strike="noStrike" dirty="0">
                        <a:solidFill>
                          <a:srgbClr val="FF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7320315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动力能源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请备注费用组成</a:t>
                      </a:r>
                      <a:endParaRPr lang="zh-CN" altLang="en-US" sz="1000" b="1" i="1" u="none" strike="noStrike" dirty="0">
                        <a:solidFill>
                          <a:srgbClr val="FF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0669772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材料费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0476078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试验试制费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3376655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修理费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682718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租赁费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2732994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技术引进费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6334144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技术服务费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770567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固定资产折旧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8013784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无形资产摊销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7645179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评鉴费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0240716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差旅费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4445037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差旅费</a:t>
                      </a:r>
                      <a:r>
                        <a:rPr lang="en-US" altLang="zh-CN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国外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2053133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会议费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4855022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车辆使用费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0584257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其他费用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8136076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产学研</a:t>
                      </a:r>
                      <a:r>
                        <a:rPr lang="en-US" altLang="zh-CN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对科研院所和高校支出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246182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4445225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外部支持费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8303625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8990460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文献检索费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644799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专利申请维护费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784430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汇总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349814"/>
                  </a:ext>
                </a:extLst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850860" y="1400149"/>
            <a:ext cx="7309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 smtClean="0">
                <a:solidFill>
                  <a:srgbClr val="FF0000"/>
                </a:solidFill>
                <a:latin typeface="DengXian" panose="02010600030101010101" pitchFamily="2" charset="-122"/>
              </a:rPr>
              <a:t>请</a:t>
            </a:r>
            <a:r>
              <a:rPr lang="zh-CN" altLang="en-US" b="1" i="1" dirty="0">
                <a:solidFill>
                  <a:srgbClr val="FF0000"/>
                </a:solidFill>
                <a:latin typeface="DengXian" panose="02010600030101010101" pitchFamily="2" charset="-122"/>
              </a:rPr>
              <a:t>根据项目实际情况进行类目</a:t>
            </a:r>
            <a:r>
              <a:rPr lang="zh-CN" altLang="en-US" b="1" i="1" dirty="0" smtClean="0">
                <a:solidFill>
                  <a:srgbClr val="FF0000"/>
                </a:solidFill>
                <a:latin typeface="DengXian" panose="02010600030101010101" pitchFamily="2" charset="-122"/>
              </a:rPr>
              <a:t>删减</a:t>
            </a:r>
            <a:endParaRPr lang="zh-CN" altLang="en-US" b="1" i="1" dirty="0">
              <a:solidFill>
                <a:srgbClr val="FF0000"/>
              </a:solidFill>
              <a:latin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148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2278902" y="-757723"/>
            <a:ext cx="1588213" cy="3416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sz="1800" dirty="0">
                <a:solidFill>
                  <a:srgbClr val="66849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i"/>
                <a:sym typeface="+mn-lt"/>
              </a:rPr>
              <a:t>01</a:t>
            </a:r>
            <a:endParaRPr lang="zh-CN" altLang="en-US" sz="1800" dirty="0">
              <a:solidFill>
                <a:srgbClr val="66849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Kai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78940" y="594337"/>
            <a:ext cx="4705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项目概述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任意形状 8"/>
          <p:cNvSpPr/>
          <p:nvPr/>
        </p:nvSpPr>
        <p:spPr>
          <a:xfrm>
            <a:off x="378941" y="337751"/>
            <a:ext cx="766118" cy="1079157"/>
          </a:xfrm>
          <a:custGeom>
            <a:avLst/>
            <a:gdLst>
              <a:gd name="connsiteX0" fmla="*/ 757881 w 766118"/>
              <a:gd name="connsiteY0" fmla="*/ 856735 h 1079157"/>
              <a:gd name="connsiteX1" fmla="*/ 766118 w 766118"/>
              <a:gd name="connsiteY1" fmla="*/ 1079157 h 1079157"/>
              <a:gd name="connsiteX2" fmla="*/ 0 w 766118"/>
              <a:gd name="connsiteY2" fmla="*/ 1079157 h 1079157"/>
              <a:gd name="connsiteX3" fmla="*/ 0 w 766118"/>
              <a:gd name="connsiteY3" fmla="*/ 0 h 1079157"/>
              <a:gd name="connsiteX4" fmla="*/ 757881 w 766118"/>
              <a:gd name="connsiteY4" fmla="*/ 8238 h 1079157"/>
              <a:gd name="connsiteX5" fmla="*/ 757881 w 766118"/>
              <a:gd name="connsiteY5" fmla="*/ 222422 h 107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6118" h="1079157">
                <a:moveTo>
                  <a:pt x="757881" y="856735"/>
                </a:moveTo>
                <a:lnTo>
                  <a:pt x="766118" y="1079157"/>
                </a:lnTo>
                <a:lnTo>
                  <a:pt x="0" y="1079157"/>
                </a:lnTo>
                <a:lnTo>
                  <a:pt x="0" y="0"/>
                </a:lnTo>
                <a:lnTo>
                  <a:pt x="757881" y="8238"/>
                </a:lnTo>
                <a:lnTo>
                  <a:pt x="757881" y="222422"/>
                </a:lnTo>
              </a:path>
            </a:pathLst>
          </a:custGeom>
          <a:noFill/>
          <a:ln w="28575">
            <a:solidFill>
              <a:srgbClr val="0093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Group 3">
            <a:extLst>
              <a:ext uri="{FF2B5EF4-FFF2-40B4-BE49-F238E27FC236}">
                <a16:creationId xmlns:a16="http://schemas.microsoft.com/office/drawing/2014/main" id="{D57F38FA-B452-4CFB-AC20-DBAC7E04AA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6311305"/>
              </p:ext>
            </p:extLst>
          </p:nvPr>
        </p:nvGraphicFramePr>
        <p:xfrm>
          <a:off x="383473" y="1621291"/>
          <a:ext cx="11238168" cy="5099878"/>
        </p:xfrm>
        <a:graphic>
          <a:graphicData uri="http://schemas.openxmlformats.org/drawingml/2006/table">
            <a:tbl>
              <a:tblPr/>
              <a:tblGrid>
                <a:gridCol w="25376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21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135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348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437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项目摘要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成果形式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涉及部门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项目计划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1517">
                <a:tc>
                  <a:txBody>
                    <a:bodyPr/>
                    <a:lstStyle/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项目编号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XXX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（如无则空缺）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项目名称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电气系统与电驱动数字化平台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</a:t>
                      </a:r>
                    </a:p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硬件</a:t>
                      </a:r>
                    </a:p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解决方案</a:t>
                      </a:r>
                    </a:p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业务流程优化</a:t>
                      </a:r>
                    </a:p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风电技术部</a:t>
                      </a:r>
                      <a:endParaRPr lang="en-US" altLang="zh-CN" sz="1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采购部</a:t>
                      </a:r>
                      <a:endParaRPr lang="zh-CN" altLang="zh-CN" sz="1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立项时间</a:t>
                      </a:r>
                    </a:p>
                    <a:p>
                      <a:pPr lvl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" pitchFamily="2" charset="2"/>
                        <a:buChar char="ü"/>
                      </a:pP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2021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年</a:t>
                      </a: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05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月</a:t>
                      </a: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XX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日</a:t>
                      </a:r>
                      <a:endParaRPr lang="en-US" altLang="zh-CN" sz="1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结题时间</a:t>
                      </a:r>
                    </a:p>
                    <a:p>
                      <a:pPr lvl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" pitchFamily="2" charset="2"/>
                        <a:buChar char="ü"/>
                      </a:pP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XXXX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年</a:t>
                      </a: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XX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月</a:t>
                      </a: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XX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日</a:t>
                      </a:r>
                      <a:endParaRPr lang="en-US" altLang="zh-CN" sz="1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147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项目主要内容</a:t>
                      </a:r>
                      <a:endParaRPr kumimoji="0" lang="zh-CN" altLang="en-US" sz="1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应用场景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项目预算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17847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zh-CN" altLang="en-US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文档与代码管理：部署类</a:t>
                      </a:r>
                      <a:r>
                        <a:rPr lang="en-US" altLang="zh-CN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SharePoint</a:t>
                      </a:r>
                      <a:r>
                        <a:rPr lang="zh-CN" altLang="en-US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的文档版本管理系统，解决目前服务文件更新无备份和版本管理问题。</a:t>
                      </a:r>
                      <a:endParaRPr lang="en-US" altLang="zh-CN" sz="1400" i="1" dirty="0" smtClean="0">
                        <a:solidFill>
                          <a:schemeClr val="accent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zh-CN" altLang="en-US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设计辅助工具：双</a:t>
                      </a:r>
                      <a:r>
                        <a:rPr lang="zh-CN" altLang="en-US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馈、鼠笼、永磁电驱动系统与安全边界设计计算辅助工具开发。变流器柜体散热计算仿真工具开发</a:t>
                      </a:r>
                      <a:r>
                        <a:rPr lang="zh-CN" altLang="en-US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。</a:t>
                      </a:r>
                      <a:endParaRPr lang="en-US" altLang="zh-CN" sz="1400" i="1" dirty="0" smtClean="0">
                        <a:solidFill>
                          <a:schemeClr val="accent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zh-CN" altLang="en-US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测试辅助工具：基于硬件在环的变流器核心算法仿真测试平台搭建。</a:t>
                      </a:r>
                      <a:endParaRPr lang="en-US" altLang="zh-CN" sz="1400" i="1" dirty="0" smtClean="0">
                        <a:solidFill>
                          <a:schemeClr val="accent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lang="zh-CN" altLang="en-US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变流器现场数据获取与分析工具：风机发电机</a:t>
                      </a:r>
                      <a:r>
                        <a:rPr lang="en-US" altLang="zh-CN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&amp;</a:t>
                      </a:r>
                      <a:r>
                        <a:rPr lang="zh-CN" altLang="en-US" sz="1400" i="1" dirty="0" smtClean="0">
                          <a:solidFill>
                            <a:schemeClr val="accent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变流器远程数据自动获取与分析工具。</a:t>
                      </a:r>
                      <a:endParaRPr lang="en-US" altLang="zh-CN" sz="1400" i="1" dirty="0" smtClean="0">
                        <a:solidFill>
                          <a:schemeClr val="accent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X</a:t>
                      </a:r>
                      <a:endParaRPr lang="zh-CN" altLang="zh-CN" sz="1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项目总预算金额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：万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元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对外合作方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/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外包方（如有）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   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英富美科技有限公司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合作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/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外包费（如有）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  3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万元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流程图: 过程 2"/>
          <p:cNvSpPr/>
          <p:nvPr/>
        </p:nvSpPr>
        <p:spPr>
          <a:xfrm>
            <a:off x="3560316" y="2148401"/>
            <a:ext cx="225631" cy="213756"/>
          </a:xfrm>
          <a:prstGeom prst="flowChartProcess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流程图: 过程 17"/>
          <p:cNvSpPr/>
          <p:nvPr/>
        </p:nvSpPr>
        <p:spPr>
          <a:xfrm>
            <a:off x="3560316" y="2469034"/>
            <a:ext cx="225631" cy="213756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流程图: 过程 18"/>
          <p:cNvSpPr/>
          <p:nvPr/>
        </p:nvSpPr>
        <p:spPr>
          <a:xfrm>
            <a:off x="3560316" y="2801543"/>
            <a:ext cx="225631" cy="213756"/>
          </a:xfrm>
          <a:prstGeom prst="flowChartProcess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流程图: 过程 19"/>
          <p:cNvSpPr/>
          <p:nvPr/>
        </p:nvSpPr>
        <p:spPr>
          <a:xfrm>
            <a:off x="3560316" y="3134052"/>
            <a:ext cx="225631" cy="213756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流程图: 过程 21"/>
          <p:cNvSpPr/>
          <p:nvPr/>
        </p:nvSpPr>
        <p:spPr>
          <a:xfrm>
            <a:off x="3560316" y="3454686"/>
            <a:ext cx="225631" cy="213756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359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资产</a:t>
            </a:r>
            <a:r>
              <a:rPr lang="zh-CN" altLang="zh-CN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类预算投资必要性说明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77414" y="2300384"/>
            <a:ext cx="91676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描述：</a:t>
            </a:r>
            <a:endParaRPr lang="en-US" altLang="zh-CN" sz="2000" i="1" kern="1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项目涉及的资产投资是</a:t>
            </a:r>
            <a:r>
              <a:rPr lang="zh-CN" altLang="en-US" sz="2000" b="1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固定资产</a:t>
            </a: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还是</a:t>
            </a:r>
            <a:r>
              <a:rPr lang="zh-CN" altLang="en-US" sz="2000" b="1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无形资产</a:t>
            </a: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？</a:t>
            </a:r>
            <a:endParaRPr lang="en-US" altLang="zh-CN" sz="2000" i="1" kern="1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为什么需要资产预算，说明其必要性？</a:t>
            </a:r>
            <a:endParaRPr lang="en-US" altLang="zh-CN" sz="2000" i="1" kern="1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具体</a:t>
            </a: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说明固定资产、无形资产分别指的是哪些？</a:t>
            </a:r>
            <a:endParaRPr lang="zh-CN" altLang="en-US" sz="20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83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5954" y="584941"/>
            <a:ext cx="8417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项目风险和应对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任意形状 8"/>
          <p:cNvSpPr/>
          <p:nvPr/>
        </p:nvSpPr>
        <p:spPr>
          <a:xfrm>
            <a:off x="378941" y="337751"/>
            <a:ext cx="766118" cy="1079157"/>
          </a:xfrm>
          <a:custGeom>
            <a:avLst/>
            <a:gdLst>
              <a:gd name="connsiteX0" fmla="*/ 757881 w 766118"/>
              <a:gd name="connsiteY0" fmla="*/ 856735 h 1079157"/>
              <a:gd name="connsiteX1" fmla="*/ 766118 w 766118"/>
              <a:gd name="connsiteY1" fmla="*/ 1079157 h 1079157"/>
              <a:gd name="connsiteX2" fmla="*/ 0 w 766118"/>
              <a:gd name="connsiteY2" fmla="*/ 1079157 h 1079157"/>
              <a:gd name="connsiteX3" fmla="*/ 0 w 766118"/>
              <a:gd name="connsiteY3" fmla="*/ 0 h 1079157"/>
              <a:gd name="connsiteX4" fmla="*/ 757881 w 766118"/>
              <a:gd name="connsiteY4" fmla="*/ 8238 h 1079157"/>
              <a:gd name="connsiteX5" fmla="*/ 757881 w 766118"/>
              <a:gd name="connsiteY5" fmla="*/ 222422 h 107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6118" h="1079157">
                <a:moveTo>
                  <a:pt x="757881" y="856735"/>
                </a:moveTo>
                <a:lnTo>
                  <a:pt x="766118" y="1079157"/>
                </a:lnTo>
                <a:lnTo>
                  <a:pt x="0" y="1079157"/>
                </a:lnTo>
                <a:lnTo>
                  <a:pt x="0" y="0"/>
                </a:lnTo>
                <a:lnTo>
                  <a:pt x="757881" y="8238"/>
                </a:lnTo>
                <a:lnTo>
                  <a:pt x="757881" y="222422"/>
                </a:lnTo>
              </a:path>
            </a:pathLst>
          </a:custGeom>
          <a:noFill/>
          <a:ln w="28575">
            <a:solidFill>
              <a:srgbClr val="0093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9127224"/>
              </p:ext>
            </p:extLst>
          </p:nvPr>
        </p:nvGraphicFramePr>
        <p:xfrm>
          <a:off x="378941" y="1664098"/>
          <a:ext cx="11467315" cy="3235449"/>
        </p:xfrm>
        <a:graphic>
          <a:graphicData uri="http://schemas.openxmlformats.org/drawingml/2006/table">
            <a:tbl>
              <a:tblPr/>
              <a:tblGrid>
                <a:gridCol w="5326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27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79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90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976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2977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738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4008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风险描述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风险等级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风险影响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应对措施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责任人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执行状态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861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61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低风险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部门：姓名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61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close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81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9C65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中风险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9C65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open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861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9C000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高风险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9C000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warning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344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5954" y="584941"/>
            <a:ext cx="62939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项目立项评审要点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13771" y="1949289"/>
            <a:ext cx="8093906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数字化规划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路线图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中是否包含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专项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专项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能为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公司带来什么价值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需要哪些能力？是否具备？如果不具备有哪些方式可以获取这些能力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项目所包含的需求是否清晰、合理？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预算是否合理？干系人是否需要调整？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项目考核指标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是否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明确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、量化？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项目节点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时间是否满足要求？</a:t>
            </a:r>
            <a:endParaRPr lang="zh-CN" altLang="zh-CN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972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2985989"/>
            <a:ext cx="7400544" cy="285597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8" y="-13648"/>
            <a:ext cx="12192000" cy="683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8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项目</a:t>
            </a:r>
            <a:r>
              <a:rPr lang="zh-CN" altLang="en-US" dirty="0" smtClean="0"/>
              <a:t>目标 </a:t>
            </a:r>
            <a:r>
              <a:rPr lang="en-US" altLang="zh-CN" dirty="0" smtClean="0"/>
              <a:t>– </a:t>
            </a:r>
            <a:r>
              <a:rPr lang="zh-CN" altLang="en-US" dirty="0" smtClean="0"/>
              <a:t>此页废弃</a:t>
            </a:r>
          </a:p>
        </p:txBody>
      </p:sp>
      <p:graphicFrame>
        <p:nvGraphicFramePr>
          <p:cNvPr id="4" name="图示 3"/>
          <p:cNvGraphicFramePr/>
          <p:nvPr>
            <p:extLst>
              <p:ext uri="{D42A27DB-BD31-4B8C-83A1-F6EECF244321}">
                <p14:modId xmlns:p14="http://schemas.microsoft.com/office/powerpoint/2010/main" val="3460941937"/>
              </p:ext>
            </p:extLst>
          </p:nvPr>
        </p:nvGraphicFramePr>
        <p:xfrm>
          <a:off x="1963553" y="1434163"/>
          <a:ext cx="8547234" cy="52650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0591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项目目标</a:t>
            </a:r>
            <a:endParaRPr lang="en-US" altLang="zh-CN" dirty="0"/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59656537"/>
              </p:ext>
            </p:extLst>
          </p:nvPr>
        </p:nvGraphicFramePr>
        <p:xfrm>
          <a:off x="2032000" y="87710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2357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项目范围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423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2772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1739271"/>
              </p:ext>
            </p:extLst>
          </p:nvPr>
        </p:nvGraphicFramePr>
        <p:xfrm>
          <a:off x="653388" y="2097067"/>
          <a:ext cx="10744255" cy="3698509"/>
        </p:xfrm>
        <a:graphic>
          <a:graphicData uri="http://schemas.openxmlformats.org/drawingml/2006/table">
            <a:tbl>
              <a:tblPr/>
              <a:tblGrid>
                <a:gridCol w="875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818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48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519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850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客户需求</a:t>
                      </a:r>
                      <a:r>
                        <a:rPr lang="en-US" altLang="zh-CN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&amp;</a:t>
                      </a:r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痛点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需求提出人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项目开发需求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案例：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自。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变流器工程师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HIL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2418677" y="1169493"/>
            <a:ext cx="7462742" cy="4732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变流器</a:t>
            </a:r>
            <a:r>
              <a:rPr lang="zh-CN" altLang="en-US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柜体散热计算仿真工具开发</a:t>
            </a:r>
            <a:endParaRPr lang="zh-CN" alt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94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2772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877799"/>
              </p:ext>
            </p:extLst>
          </p:nvPr>
        </p:nvGraphicFramePr>
        <p:xfrm>
          <a:off x="653388" y="2097067"/>
          <a:ext cx="10744255" cy="3698509"/>
        </p:xfrm>
        <a:graphic>
          <a:graphicData uri="http://schemas.openxmlformats.org/drawingml/2006/table">
            <a:tbl>
              <a:tblPr/>
              <a:tblGrid>
                <a:gridCol w="875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818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48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519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850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客户需求</a:t>
                      </a:r>
                      <a:r>
                        <a:rPr lang="en-US" altLang="zh-CN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&amp;</a:t>
                      </a:r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痛点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需求提出人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项目开发需求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案例：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变流器网侧电缆选型需要变流器供应商提供电压电流计算结果，无法对正确性再次验证。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变流器、电机</a:t>
                      </a:r>
                      <a:endParaRPr lang="en-US" altLang="zh-CN" sz="1400" b="0" i="1" u="none" strike="noStrike" dirty="0" smtClean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工程师</a:t>
                      </a:r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2418677" y="1169493"/>
            <a:ext cx="7462742" cy="4732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的双馈、鼠笼、永磁电驱动系统设计计算辅助工具开发</a:t>
            </a:r>
            <a:endParaRPr lang="zh-CN" alt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156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2772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9397166"/>
              </p:ext>
            </p:extLst>
          </p:nvPr>
        </p:nvGraphicFramePr>
        <p:xfrm>
          <a:off x="653388" y="2097067"/>
          <a:ext cx="10744255" cy="4018867"/>
        </p:xfrm>
        <a:graphic>
          <a:graphicData uri="http://schemas.openxmlformats.org/drawingml/2006/table">
            <a:tbl>
              <a:tblPr/>
              <a:tblGrid>
                <a:gridCol w="875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818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48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519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850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客户需求</a:t>
                      </a:r>
                      <a:r>
                        <a:rPr lang="en-US" altLang="zh-CN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&amp;</a:t>
                      </a:r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痛点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需求提出人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项目开发需求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案例：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自研变流器针对某工况开发了某个控制算法，却无法验证该算法在实际工作中的表现。只能通过纯数字仿真进行虚拟验证。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自研变流器</a:t>
                      </a:r>
                      <a:endParaRPr lang="en-US" altLang="zh-CN" sz="1400" b="0" i="1" u="none" strike="noStrike" dirty="0" smtClean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工程师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HIL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400" b="0" i="1" u="none" strike="noStrike" dirty="0" err="1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Hardward</a:t>
                      </a:r>
                      <a:r>
                        <a:rPr lang="en-US" altLang="zh-CN" sz="1400" b="0" i="1" u="none" strike="noStrike" baseline="0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In the Loop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）仿真平台搭建，通过搭建各类工况的数学模型（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Plant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），配合真实变流器控制器（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Controller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），触发控制器算法代码运行并查看控制性能结果。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2418677" y="1169493"/>
            <a:ext cx="7462742" cy="4732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zh-CN" altLang="en-US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硬件在环的变流器核心算法仿真测试平台搭建</a:t>
            </a:r>
            <a:endParaRPr lang="zh-CN" alt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5727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2772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6092939"/>
              </p:ext>
            </p:extLst>
          </p:nvPr>
        </p:nvGraphicFramePr>
        <p:xfrm>
          <a:off x="653388" y="2097067"/>
          <a:ext cx="10744255" cy="3698509"/>
        </p:xfrm>
        <a:graphic>
          <a:graphicData uri="http://schemas.openxmlformats.org/drawingml/2006/table">
            <a:tbl>
              <a:tblPr/>
              <a:tblGrid>
                <a:gridCol w="875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818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48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519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850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客户需求</a:t>
                      </a:r>
                      <a:r>
                        <a:rPr lang="en-US" altLang="zh-CN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&amp;</a:t>
                      </a:r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痛点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需求提出人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项目开发需求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案例：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葛昊祥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HIL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2418677" y="1169493"/>
            <a:ext cx="7462742" cy="47329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变流器现场数据</a:t>
            </a:r>
            <a:r>
              <a:rPr lang="zh-CN" altLang="en-US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获取与分析工具</a:t>
            </a:r>
            <a:endParaRPr lang="zh-CN" altLang="en-US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291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11190</TotalTime>
  <Words>1540</Words>
  <Application>Microsoft Office PowerPoint</Application>
  <PresentationFormat>宽屏</PresentationFormat>
  <Paragraphs>652</Paragraphs>
  <Slides>23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Kai</vt:lpstr>
      <vt:lpstr>DengXian</vt:lpstr>
      <vt:lpstr>DengXian</vt:lpstr>
      <vt:lpstr>DengXian Light</vt:lpstr>
      <vt:lpstr>宋体</vt:lpstr>
      <vt:lpstr>Microsoft YaHei</vt:lpstr>
      <vt:lpstr>Microsoft YaHei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bt515</dc:creator>
  <cp:lastModifiedBy>吴延俊</cp:lastModifiedBy>
  <cp:revision>608</cp:revision>
  <dcterms:created xsi:type="dcterms:W3CDTF">2017-11-21T07:29:44Z</dcterms:created>
  <dcterms:modified xsi:type="dcterms:W3CDTF">2021-04-14T06:00:55Z</dcterms:modified>
</cp:coreProperties>
</file>

<file path=docProps/thumbnail.jpeg>
</file>